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4" r:id="rId10"/>
    <p:sldId id="265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" initials="Е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title>
      <c:tx>
        <c:rich>
          <a:bodyPr/>
          <a:lstStyle/>
          <a:p>
            <a:pPr>
              <a:defRPr/>
            </a:pPr>
            <a:r>
              <a:rPr lang="ru-RU"/>
              <a:t>Критерии оценки сформированности</a:t>
            </a:r>
          </a:p>
        </c:rich>
      </c:tx>
      <c:layout>
        <c:manualLayout>
          <c:xMode val="edge"/>
          <c:yMode val="edge"/>
          <c:x val="0.24005833855358391"/>
          <c:y val="1.2928206108587565E-2"/>
        </c:manualLayout>
      </c:layout>
    </c:title>
    <c:plotArea>
      <c:layout>
        <c:manualLayout>
          <c:layoutTarget val="inner"/>
          <c:xMode val="edge"/>
          <c:yMode val="edge"/>
          <c:x val="0.1314273892895319"/>
          <c:y val="0.17627926325292667"/>
          <c:w val="0.81055107283215666"/>
          <c:h val="0.5404658537605607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Констатирующий  эксперимент.Критерии оценки сформированности</c:v>
                </c:pt>
              </c:strCache>
            </c:strRef>
          </c:tx>
          <c:dLbls>
            <c:dLblPos val="inEnd"/>
            <c:showVal val="1"/>
          </c:dLbls>
          <c:cat>
            <c:strRef>
              <c:f>Лист1!$A$2:$A$7</c:f>
              <c:strCache>
                <c:ptCount val="6"/>
                <c:pt idx="0">
                  <c:v>Неправильная постановка пауз</c:v>
                </c:pt>
                <c:pt idx="1">
                  <c:v>Отсутствие смены силы голоса</c:v>
                </c:pt>
                <c:pt idx="2">
                  <c:v>Неверный темп чтения</c:v>
                </c:pt>
                <c:pt idx="3">
                  <c:v>Неправильная постановка фразового и логического ударения</c:v>
                </c:pt>
                <c:pt idx="4">
                  <c:v>Неверный выбор интонации</c:v>
                </c:pt>
                <c:pt idx="5">
                  <c:v>Неправильное дыхание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0.60000000000000042</c:v>
                </c:pt>
                <c:pt idx="1">
                  <c:v>0.56000000000000005</c:v>
                </c:pt>
                <c:pt idx="2">
                  <c:v>0.56000000000000005</c:v>
                </c:pt>
                <c:pt idx="3">
                  <c:v>0.52</c:v>
                </c:pt>
                <c:pt idx="4">
                  <c:v>0.4800000000000002</c:v>
                </c:pt>
                <c:pt idx="5">
                  <c:v>0.32000000000000023</c:v>
                </c:pt>
              </c:numCache>
            </c:numRef>
          </c:val>
        </c:ser>
        <c:dLbls>
          <c:showVal val="1"/>
        </c:dLbls>
        <c:axId val="86809984"/>
        <c:axId val="87172224"/>
      </c:barChart>
      <c:catAx>
        <c:axId val="86809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7172224"/>
        <c:crosses val="autoZero"/>
        <c:auto val="1"/>
        <c:lblAlgn val="ctr"/>
        <c:lblOffset val="100"/>
      </c:catAx>
      <c:valAx>
        <c:axId val="87172224"/>
        <c:scaling>
          <c:orientation val="minMax"/>
        </c:scaling>
        <c:axPos val="l"/>
        <c:majorGridlines/>
        <c:numFmt formatCode="0%" sourceLinked="1"/>
        <c:tickLblPos val="nextTo"/>
        <c:crossAx val="868099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title>
      <c:tx>
        <c:rich>
          <a:bodyPr/>
          <a:lstStyle/>
          <a:p>
            <a:pPr>
              <a:defRPr/>
            </a:pPr>
            <a:r>
              <a:rPr lang="ru-RU"/>
              <a:t>Критерии оценки сформированности</a:t>
            </a:r>
          </a:p>
        </c:rich>
      </c:tx>
      <c:layout>
        <c:manualLayout>
          <c:xMode val="edge"/>
          <c:yMode val="edge"/>
          <c:x val="0.32935950714494089"/>
          <c:y val="2.5071049595812359E-2"/>
        </c:manualLayout>
      </c:layout>
    </c:title>
    <c:plotArea>
      <c:layout>
        <c:manualLayout>
          <c:layoutTarget val="inner"/>
          <c:xMode val="edge"/>
          <c:yMode val="edge"/>
          <c:x val="8.6517449207737948E-2"/>
          <c:y val="0.11566762930882867"/>
          <c:w val="0.88552845824827464"/>
          <c:h val="0.64025323016336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Критерии оценки сформированности</c:v>
                </c:pt>
              </c:strCache>
            </c:strRef>
          </c:tx>
          <c:dLbls>
            <c:dLblPos val="inEnd"/>
            <c:showVal val="1"/>
          </c:dLbls>
          <c:cat>
            <c:strRef>
              <c:f>Лист1!$A$2:$A$7</c:f>
              <c:strCache>
                <c:ptCount val="6"/>
                <c:pt idx="0">
                  <c:v>Неправильная постановка пауз</c:v>
                </c:pt>
                <c:pt idx="1">
                  <c:v>Отсутствие смены силы голоса</c:v>
                </c:pt>
                <c:pt idx="2">
                  <c:v>Неверный темп чтения</c:v>
                </c:pt>
                <c:pt idx="3">
                  <c:v>Неправильная постановка фразового и логического ударения</c:v>
                </c:pt>
                <c:pt idx="4">
                  <c:v>Неверный выбор интонации</c:v>
                </c:pt>
                <c:pt idx="5">
                  <c:v>Неправильное дыхание 16%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0.4</c:v>
                </c:pt>
                <c:pt idx="1">
                  <c:v>0.32000000000000023</c:v>
                </c:pt>
                <c:pt idx="2">
                  <c:v>0.32000000000000023</c:v>
                </c:pt>
                <c:pt idx="3">
                  <c:v>0.32000000000000023</c:v>
                </c:pt>
                <c:pt idx="4">
                  <c:v>0.32000000000000023</c:v>
                </c:pt>
                <c:pt idx="5">
                  <c:v>0.16</c:v>
                </c:pt>
              </c:numCache>
            </c:numRef>
          </c:val>
        </c:ser>
        <c:dLbls>
          <c:showVal val="1"/>
        </c:dLbls>
        <c:axId val="95881856"/>
        <c:axId val="95883648"/>
      </c:barChart>
      <c:catAx>
        <c:axId val="958818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5883648"/>
        <c:crosses val="autoZero"/>
        <c:auto val="1"/>
        <c:lblAlgn val="ctr"/>
        <c:lblOffset val="100"/>
      </c:catAx>
      <c:valAx>
        <c:axId val="95883648"/>
        <c:scaling>
          <c:orientation val="minMax"/>
        </c:scaling>
        <c:axPos val="l"/>
        <c:majorGridlines/>
        <c:numFmt formatCode="0%" sourceLinked="1"/>
        <c:tickLblPos val="nextTo"/>
        <c:crossAx val="958818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>
        <c:manualLayout>
          <c:layoutTarget val="inner"/>
          <c:xMode val="edge"/>
          <c:yMode val="edge"/>
          <c:x val="0.11046970691163611"/>
          <c:y val="2.8491338789198701E-2"/>
          <c:w val="0.83513112423447111"/>
          <c:h val="0.62241732949438444"/>
        </c:manualLayout>
      </c:layout>
      <c:barChart>
        <c:barDir val="col"/>
        <c:grouping val="clustered"/>
        <c:ser>
          <c:idx val="0"/>
          <c:order val="0"/>
          <c:tx>
            <c:v>констатирующий</c:v>
          </c:tx>
          <c:dLbls>
            <c:dLblPos val="inEnd"/>
            <c:showVal val="1"/>
          </c:dLbls>
          <c:cat>
            <c:strRef>
              <c:f>Лист1!$A$2:$A$7</c:f>
              <c:strCache>
                <c:ptCount val="6"/>
                <c:pt idx="0">
                  <c:v>Неправильная постановыка пауз</c:v>
                </c:pt>
                <c:pt idx="1">
                  <c:v>Отсутствие смены силы голоса</c:v>
                </c:pt>
                <c:pt idx="2">
                  <c:v>Неверный темп чтения</c:v>
                </c:pt>
                <c:pt idx="3">
                  <c:v>Неправильная постановка фразового и логического  ударения</c:v>
                </c:pt>
                <c:pt idx="4">
                  <c:v>Неверный выбор интонации</c:v>
                </c:pt>
                <c:pt idx="5">
                  <c:v>Неправильное дыхание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0.60000000000000042</c:v>
                </c:pt>
                <c:pt idx="1">
                  <c:v>0.56000000000000005</c:v>
                </c:pt>
                <c:pt idx="2">
                  <c:v>0.56000000000000005</c:v>
                </c:pt>
                <c:pt idx="3">
                  <c:v>0.52</c:v>
                </c:pt>
                <c:pt idx="4">
                  <c:v>0.4800000000000002</c:v>
                </c:pt>
                <c:pt idx="5">
                  <c:v>0.32000000000000023</c:v>
                </c:pt>
              </c:numCache>
            </c:numRef>
          </c:val>
        </c:ser>
        <c:ser>
          <c:idx val="1"/>
          <c:order val="1"/>
          <c:tx>
            <c:v>контрольный</c:v>
          </c:tx>
          <c:dLbls>
            <c:dLblPos val="inEnd"/>
            <c:showVal val="1"/>
          </c:dLbls>
          <c:cat>
            <c:strRef>
              <c:f>Лист1!$A$2:$A$7</c:f>
              <c:strCache>
                <c:ptCount val="6"/>
                <c:pt idx="0">
                  <c:v>Неправильная постановыка пауз</c:v>
                </c:pt>
                <c:pt idx="1">
                  <c:v>Отсутствие смены силы голоса</c:v>
                </c:pt>
                <c:pt idx="2">
                  <c:v>Неверный темп чтения</c:v>
                </c:pt>
                <c:pt idx="3">
                  <c:v>Неправильная постановка фразового и логического  ударения</c:v>
                </c:pt>
                <c:pt idx="4">
                  <c:v>Неверный выбор интонации</c:v>
                </c:pt>
                <c:pt idx="5">
                  <c:v>Неправильное дыхание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0.4</c:v>
                </c:pt>
                <c:pt idx="1">
                  <c:v>0.32000000000000023</c:v>
                </c:pt>
                <c:pt idx="2">
                  <c:v>0.32000000000000023</c:v>
                </c:pt>
                <c:pt idx="3">
                  <c:v>0.52</c:v>
                </c:pt>
                <c:pt idx="4">
                  <c:v>0.32000000000000023</c:v>
                </c:pt>
                <c:pt idx="5">
                  <c:v>0.16</c:v>
                </c:pt>
              </c:numCache>
            </c:numRef>
          </c:val>
        </c:ser>
        <c:dLbls>
          <c:showVal val="1"/>
        </c:dLbls>
        <c:axId val="96024832"/>
        <c:axId val="96038912"/>
      </c:barChart>
      <c:catAx>
        <c:axId val="9602483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6038912"/>
        <c:crosses val="autoZero"/>
        <c:auto val="1"/>
        <c:lblAlgn val="ctr"/>
        <c:lblOffset val="100"/>
      </c:catAx>
      <c:valAx>
        <c:axId val="96038912"/>
        <c:scaling>
          <c:orientation val="minMax"/>
        </c:scaling>
        <c:axPos val="l"/>
        <c:majorGridlines/>
        <c:numFmt formatCode="0%" sourceLinked="1"/>
        <c:tickLblPos val="nextTo"/>
        <c:crossAx val="96024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150153105861764E-2"/>
          <c:y val="0.8937423194009354"/>
          <c:w val="0.84926796979324892"/>
          <c:h val="0.1046418277433429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DF474B-F649-479A-B76C-FBAD8BA481A0}" type="doc">
      <dgm:prSet loTypeId="urn:microsoft.com/office/officeart/2005/8/layout/cycle6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ABF15410-A921-4833-8389-8632AEFDA68F}">
      <dgm:prSet phldrT="[Текст]" custT="1"/>
      <dgm:spPr/>
      <dgm:t>
        <a:bodyPr/>
        <a:lstStyle/>
        <a:p>
          <a:r>
            <a:rPr lang="ru-RU" sz="2400" b="1" i="0" dirty="0" smtClean="0"/>
            <a:t>Дыхание</a:t>
          </a:r>
          <a:endParaRPr lang="ru-RU" sz="2400" dirty="0"/>
        </a:p>
      </dgm:t>
    </dgm:pt>
    <dgm:pt modelId="{E85FCB86-C114-40A0-92FA-07EBA61F99E8}" type="parTrans" cxnId="{F2DF23ED-04B9-47F2-8394-2626C5153282}">
      <dgm:prSet/>
      <dgm:spPr/>
      <dgm:t>
        <a:bodyPr/>
        <a:lstStyle/>
        <a:p>
          <a:endParaRPr lang="ru-RU"/>
        </a:p>
      </dgm:t>
    </dgm:pt>
    <dgm:pt modelId="{3B08DE23-250A-431F-8466-FE4FF3AF510F}" type="sibTrans" cxnId="{F2DF23ED-04B9-47F2-8394-2626C5153282}">
      <dgm:prSet/>
      <dgm:spPr/>
      <dgm:t>
        <a:bodyPr/>
        <a:lstStyle/>
        <a:p>
          <a:endParaRPr lang="ru-RU"/>
        </a:p>
      </dgm:t>
    </dgm:pt>
    <dgm:pt modelId="{25611342-FC9B-439C-9264-89E5DF356BDC}">
      <dgm:prSet phldrT="[Текст]" custT="1"/>
      <dgm:spPr/>
      <dgm:t>
        <a:bodyPr/>
        <a:lstStyle/>
        <a:p>
          <a:r>
            <a:rPr lang="ru-RU" sz="2400" b="1" dirty="0" smtClean="0"/>
            <a:t>Голос</a:t>
          </a:r>
          <a:endParaRPr lang="ru-RU" sz="2400" b="1" dirty="0"/>
        </a:p>
      </dgm:t>
    </dgm:pt>
    <dgm:pt modelId="{4C375341-6FED-4C4C-9B17-7C55A966D745}" type="parTrans" cxnId="{00C8C8ED-4185-4263-B002-D46870790DC5}">
      <dgm:prSet/>
      <dgm:spPr/>
      <dgm:t>
        <a:bodyPr/>
        <a:lstStyle/>
        <a:p>
          <a:endParaRPr lang="ru-RU"/>
        </a:p>
      </dgm:t>
    </dgm:pt>
    <dgm:pt modelId="{E7021C5B-5F67-4868-B4D6-49B99D402412}" type="sibTrans" cxnId="{00C8C8ED-4185-4263-B002-D46870790DC5}">
      <dgm:prSet/>
      <dgm:spPr/>
      <dgm:t>
        <a:bodyPr/>
        <a:lstStyle/>
        <a:p>
          <a:endParaRPr lang="ru-RU"/>
        </a:p>
      </dgm:t>
    </dgm:pt>
    <dgm:pt modelId="{008AD722-101F-4AEC-B5BB-124D41E472A5}">
      <dgm:prSet phldrT="[Текст]" custT="1"/>
      <dgm:spPr/>
      <dgm:t>
        <a:bodyPr/>
        <a:lstStyle/>
        <a:p>
          <a:r>
            <a:rPr lang="ru-RU" sz="2000" b="1" dirty="0" smtClean="0"/>
            <a:t>Логическое и фразовое ударение.</a:t>
          </a:r>
          <a:endParaRPr lang="ru-RU" sz="2000" b="1" dirty="0"/>
        </a:p>
      </dgm:t>
    </dgm:pt>
    <dgm:pt modelId="{430E6467-EDD3-49BD-9E42-1BD20929B687}" type="parTrans" cxnId="{E360FA32-DE89-4380-A753-43C2B958882C}">
      <dgm:prSet/>
      <dgm:spPr/>
      <dgm:t>
        <a:bodyPr/>
        <a:lstStyle/>
        <a:p>
          <a:endParaRPr lang="ru-RU"/>
        </a:p>
      </dgm:t>
    </dgm:pt>
    <dgm:pt modelId="{6D037264-9973-4229-B8B6-725C10C58BE1}" type="sibTrans" cxnId="{E360FA32-DE89-4380-A753-43C2B958882C}">
      <dgm:prSet/>
      <dgm:spPr/>
      <dgm:t>
        <a:bodyPr/>
        <a:lstStyle/>
        <a:p>
          <a:endParaRPr lang="ru-RU"/>
        </a:p>
      </dgm:t>
    </dgm:pt>
    <dgm:pt modelId="{BDDBA30D-02D0-4321-80E5-AC499B8D6505}">
      <dgm:prSet phldrT="[Текст]" custT="1"/>
      <dgm:spPr/>
      <dgm:t>
        <a:bodyPr/>
        <a:lstStyle/>
        <a:p>
          <a:r>
            <a:rPr lang="ru-RU" sz="2200" b="1" dirty="0" smtClean="0"/>
            <a:t>Интонация</a:t>
          </a:r>
          <a:endParaRPr lang="ru-RU" sz="2200" b="1" dirty="0"/>
        </a:p>
      </dgm:t>
    </dgm:pt>
    <dgm:pt modelId="{CD95496B-9594-421A-9DA5-5988D96BC925}" type="parTrans" cxnId="{B8126400-4207-4A6D-AA6E-7158B5A733F0}">
      <dgm:prSet/>
      <dgm:spPr/>
      <dgm:t>
        <a:bodyPr/>
        <a:lstStyle/>
        <a:p>
          <a:endParaRPr lang="ru-RU"/>
        </a:p>
      </dgm:t>
    </dgm:pt>
    <dgm:pt modelId="{248F0C69-95FB-41D3-BB60-2CBD0D7F0EC1}" type="sibTrans" cxnId="{B8126400-4207-4A6D-AA6E-7158B5A733F0}">
      <dgm:prSet/>
      <dgm:spPr/>
      <dgm:t>
        <a:bodyPr/>
        <a:lstStyle/>
        <a:p>
          <a:endParaRPr lang="ru-RU"/>
        </a:p>
      </dgm:t>
    </dgm:pt>
    <dgm:pt modelId="{37D15295-8B37-4B52-A48A-C6719529666B}">
      <dgm:prSet phldrT="[Текст]" custT="1"/>
      <dgm:spPr/>
      <dgm:t>
        <a:bodyPr/>
        <a:lstStyle/>
        <a:p>
          <a:r>
            <a:rPr lang="ru-RU" sz="2000" b="1" i="0" dirty="0" smtClean="0"/>
            <a:t>Логическая и психологическая пауза.</a:t>
          </a:r>
          <a:endParaRPr lang="ru-RU" sz="2000" dirty="0"/>
        </a:p>
      </dgm:t>
    </dgm:pt>
    <dgm:pt modelId="{78C17FE9-79FE-40F2-B1B5-70ABA03DAC1D}" type="parTrans" cxnId="{51EDF396-7BA4-461F-BDD5-FFB7E6D1251A}">
      <dgm:prSet/>
      <dgm:spPr/>
      <dgm:t>
        <a:bodyPr/>
        <a:lstStyle/>
        <a:p>
          <a:endParaRPr lang="ru-RU"/>
        </a:p>
      </dgm:t>
    </dgm:pt>
    <dgm:pt modelId="{94C5BEB9-B9D0-4EE9-BAFB-221E5DFF8EFD}" type="sibTrans" cxnId="{51EDF396-7BA4-461F-BDD5-FFB7E6D1251A}">
      <dgm:prSet/>
      <dgm:spPr/>
      <dgm:t>
        <a:bodyPr/>
        <a:lstStyle/>
        <a:p>
          <a:endParaRPr lang="ru-RU"/>
        </a:p>
      </dgm:t>
    </dgm:pt>
    <dgm:pt modelId="{96A655DF-E354-4A84-867C-94AF570418B8}">
      <dgm:prSet phldrT="[Текст]" custT="1"/>
      <dgm:spPr/>
      <dgm:t>
        <a:bodyPr/>
        <a:lstStyle/>
        <a:p>
          <a:r>
            <a:rPr lang="ru-RU" sz="2400" b="1" dirty="0" smtClean="0"/>
            <a:t>Тембр</a:t>
          </a:r>
          <a:endParaRPr lang="ru-RU" sz="2400" b="1" dirty="0"/>
        </a:p>
      </dgm:t>
    </dgm:pt>
    <dgm:pt modelId="{6C589AB3-0D29-463D-9C0D-CFAC177A2349}" type="parTrans" cxnId="{F137FA86-4945-4989-AB12-3F57F5294B1F}">
      <dgm:prSet/>
      <dgm:spPr/>
      <dgm:t>
        <a:bodyPr/>
        <a:lstStyle/>
        <a:p>
          <a:endParaRPr lang="ru-RU"/>
        </a:p>
      </dgm:t>
    </dgm:pt>
    <dgm:pt modelId="{5F7C071D-39A0-4E9D-8FCE-EF03A04C71E1}" type="sibTrans" cxnId="{F137FA86-4945-4989-AB12-3F57F5294B1F}">
      <dgm:prSet/>
      <dgm:spPr/>
      <dgm:t>
        <a:bodyPr/>
        <a:lstStyle/>
        <a:p>
          <a:endParaRPr lang="ru-RU"/>
        </a:p>
      </dgm:t>
    </dgm:pt>
    <dgm:pt modelId="{962F92CE-0B30-449C-B87A-E399A4ACC8B5}" type="pres">
      <dgm:prSet presAssocID="{16DF474B-F649-479A-B76C-FBAD8BA481A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70952F-43C0-4E0C-9F5C-36600DC5746C}" type="pres">
      <dgm:prSet presAssocID="{ABF15410-A921-4833-8389-8632AEFDA68F}" presName="node" presStyleLbl="node1" presStyleIdx="0" presStyleCnt="6" custScaleY="73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8D827-D9A8-47C8-9444-799FCE4C132C}" type="pres">
      <dgm:prSet presAssocID="{ABF15410-A921-4833-8389-8632AEFDA68F}" presName="spNode" presStyleCnt="0"/>
      <dgm:spPr/>
    </dgm:pt>
    <dgm:pt modelId="{B164E3F6-D15B-458F-BC68-759828D1A38A}" type="pres">
      <dgm:prSet presAssocID="{3B08DE23-250A-431F-8466-FE4FF3AF510F}" presName="sibTrans" presStyleLbl="sibTrans1D1" presStyleIdx="0" presStyleCnt="6"/>
      <dgm:spPr/>
      <dgm:t>
        <a:bodyPr/>
        <a:lstStyle/>
        <a:p>
          <a:endParaRPr lang="ru-RU"/>
        </a:p>
      </dgm:t>
    </dgm:pt>
    <dgm:pt modelId="{616DEFB2-8CA3-4033-9479-E24139332282}" type="pres">
      <dgm:prSet presAssocID="{25611342-FC9B-439C-9264-89E5DF356BDC}" presName="node" presStyleLbl="node1" presStyleIdx="1" presStyleCnt="6" custScaleY="59138" custRadScaleRad="99875" custRadScaleInc="4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05971-E33D-4522-B6EC-0806C7189365}" type="pres">
      <dgm:prSet presAssocID="{25611342-FC9B-439C-9264-89E5DF356BDC}" presName="spNode" presStyleCnt="0"/>
      <dgm:spPr/>
    </dgm:pt>
    <dgm:pt modelId="{F2EFDE01-73FD-498F-8B0E-3E1A70D19107}" type="pres">
      <dgm:prSet presAssocID="{E7021C5B-5F67-4868-B4D6-49B99D402412}" presName="sibTrans" presStyleLbl="sibTrans1D1" presStyleIdx="1" presStyleCnt="6"/>
      <dgm:spPr/>
      <dgm:t>
        <a:bodyPr/>
        <a:lstStyle/>
        <a:p>
          <a:endParaRPr lang="ru-RU"/>
        </a:p>
      </dgm:t>
    </dgm:pt>
    <dgm:pt modelId="{BD0B2600-9015-49A8-BBA7-6879BA65D319}" type="pres">
      <dgm:prSet presAssocID="{008AD722-101F-4AEC-B5BB-124D41E472A5}" presName="node" presStyleLbl="node1" presStyleIdx="2" presStyleCnt="6" custScaleX="115537" custScaleY="76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5217B6-84BA-4A96-A732-25F8D1878798}" type="pres">
      <dgm:prSet presAssocID="{008AD722-101F-4AEC-B5BB-124D41E472A5}" presName="spNode" presStyleCnt="0"/>
      <dgm:spPr/>
    </dgm:pt>
    <dgm:pt modelId="{A9A16618-0945-4EAF-A681-E66D79617B6F}" type="pres">
      <dgm:prSet presAssocID="{6D037264-9973-4229-B8B6-725C10C58BE1}" presName="sibTrans" presStyleLbl="sibTrans1D1" presStyleIdx="2" presStyleCnt="6"/>
      <dgm:spPr/>
      <dgm:t>
        <a:bodyPr/>
        <a:lstStyle/>
        <a:p>
          <a:endParaRPr lang="ru-RU"/>
        </a:p>
      </dgm:t>
    </dgm:pt>
    <dgm:pt modelId="{B2F7D6B5-2AE8-45A2-BACE-B434079D6DFB}" type="pres">
      <dgm:prSet presAssocID="{BDDBA30D-02D0-4321-80E5-AC499B8D6505}" presName="node" presStyleLbl="node1" presStyleIdx="3" presStyleCnt="6" custScaleX="111802" custScaleY="70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8089A-64E8-44A0-8DC1-2C7551023BDB}" type="pres">
      <dgm:prSet presAssocID="{BDDBA30D-02D0-4321-80E5-AC499B8D6505}" presName="spNode" presStyleCnt="0"/>
      <dgm:spPr/>
    </dgm:pt>
    <dgm:pt modelId="{280F98FB-9686-40F5-A706-AFD4247A1DDE}" type="pres">
      <dgm:prSet presAssocID="{248F0C69-95FB-41D3-BB60-2CBD0D7F0EC1}" presName="sibTrans" presStyleLbl="sibTrans1D1" presStyleIdx="3" presStyleCnt="6"/>
      <dgm:spPr/>
      <dgm:t>
        <a:bodyPr/>
        <a:lstStyle/>
        <a:p>
          <a:endParaRPr lang="ru-RU"/>
        </a:p>
      </dgm:t>
    </dgm:pt>
    <dgm:pt modelId="{7ACC332F-8947-467F-83B0-BE65EA3244CA}" type="pres">
      <dgm:prSet presAssocID="{37D15295-8B37-4B52-A48A-C6719529666B}" presName="node" presStyleLbl="node1" presStyleIdx="4" presStyleCnt="6" custScaleX="144188" custScaleY="90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D4E4E-46F2-4C2F-878E-F8D4BA18657B}" type="pres">
      <dgm:prSet presAssocID="{37D15295-8B37-4B52-A48A-C6719529666B}" presName="spNode" presStyleCnt="0"/>
      <dgm:spPr/>
    </dgm:pt>
    <dgm:pt modelId="{AD438055-3136-4DD2-BC06-DFE11A916B23}" type="pres">
      <dgm:prSet presAssocID="{94C5BEB9-B9D0-4EE9-BAFB-221E5DFF8EFD}" presName="sibTrans" presStyleLbl="sibTrans1D1" presStyleIdx="4" presStyleCnt="6"/>
      <dgm:spPr/>
      <dgm:t>
        <a:bodyPr/>
        <a:lstStyle/>
        <a:p>
          <a:endParaRPr lang="ru-RU"/>
        </a:p>
      </dgm:t>
    </dgm:pt>
    <dgm:pt modelId="{A573C720-A51B-4497-9FA7-364A26E2179C}" type="pres">
      <dgm:prSet presAssocID="{96A655DF-E354-4A84-867C-94AF570418B8}" presName="node" presStyleLbl="node1" presStyleIdx="5" presStyleCnt="6" custScaleX="116046" custScaleY="65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04887-39CD-4B3E-8161-39AFF5B8226F}" type="pres">
      <dgm:prSet presAssocID="{96A655DF-E354-4A84-867C-94AF570418B8}" presName="spNode" presStyleCnt="0"/>
      <dgm:spPr/>
    </dgm:pt>
    <dgm:pt modelId="{918B5278-8868-4AF7-98C8-61C2A4E120EA}" type="pres">
      <dgm:prSet presAssocID="{5F7C071D-39A0-4E9D-8FCE-EF03A04C71E1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B187C6B6-1C86-4DC4-AE3A-2922F5F5FC58}" type="presOf" srcId="{BDDBA30D-02D0-4321-80E5-AC499B8D6505}" destId="{B2F7D6B5-2AE8-45A2-BACE-B434079D6DFB}" srcOrd="0" destOrd="0" presId="urn:microsoft.com/office/officeart/2005/8/layout/cycle6"/>
    <dgm:cxn modelId="{B8126400-4207-4A6D-AA6E-7158B5A733F0}" srcId="{16DF474B-F649-479A-B76C-FBAD8BA481A0}" destId="{BDDBA30D-02D0-4321-80E5-AC499B8D6505}" srcOrd="3" destOrd="0" parTransId="{CD95496B-9594-421A-9DA5-5988D96BC925}" sibTransId="{248F0C69-95FB-41D3-BB60-2CBD0D7F0EC1}"/>
    <dgm:cxn modelId="{6A67CE62-65FB-4FEE-A733-08F962817635}" type="presOf" srcId="{008AD722-101F-4AEC-B5BB-124D41E472A5}" destId="{BD0B2600-9015-49A8-BBA7-6879BA65D319}" srcOrd="0" destOrd="0" presId="urn:microsoft.com/office/officeart/2005/8/layout/cycle6"/>
    <dgm:cxn modelId="{52D13C26-F23B-4A89-A4D9-62606EE4E614}" type="presOf" srcId="{6D037264-9973-4229-B8B6-725C10C58BE1}" destId="{A9A16618-0945-4EAF-A681-E66D79617B6F}" srcOrd="0" destOrd="0" presId="urn:microsoft.com/office/officeart/2005/8/layout/cycle6"/>
    <dgm:cxn modelId="{00C8C8ED-4185-4263-B002-D46870790DC5}" srcId="{16DF474B-F649-479A-B76C-FBAD8BA481A0}" destId="{25611342-FC9B-439C-9264-89E5DF356BDC}" srcOrd="1" destOrd="0" parTransId="{4C375341-6FED-4C4C-9B17-7C55A966D745}" sibTransId="{E7021C5B-5F67-4868-B4D6-49B99D402412}"/>
    <dgm:cxn modelId="{A780BF64-FBA5-4BA1-9CE2-1C800B762918}" type="presOf" srcId="{ABF15410-A921-4833-8389-8632AEFDA68F}" destId="{A670952F-43C0-4E0C-9F5C-36600DC5746C}" srcOrd="0" destOrd="0" presId="urn:microsoft.com/office/officeart/2005/8/layout/cycle6"/>
    <dgm:cxn modelId="{43C0C644-6D1F-4B39-BEEA-F6CCB9BD99B0}" type="presOf" srcId="{94C5BEB9-B9D0-4EE9-BAFB-221E5DFF8EFD}" destId="{AD438055-3136-4DD2-BC06-DFE11A916B23}" srcOrd="0" destOrd="0" presId="urn:microsoft.com/office/officeart/2005/8/layout/cycle6"/>
    <dgm:cxn modelId="{F137FA86-4945-4989-AB12-3F57F5294B1F}" srcId="{16DF474B-F649-479A-B76C-FBAD8BA481A0}" destId="{96A655DF-E354-4A84-867C-94AF570418B8}" srcOrd="5" destOrd="0" parTransId="{6C589AB3-0D29-463D-9C0D-CFAC177A2349}" sibTransId="{5F7C071D-39A0-4E9D-8FCE-EF03A04C71E1}"/>
    <dgm:cxn modelId="{08A29E6F-962B-4814-948E-F5056B06B20A}" type="presOf" srcId="{16DF474B-F649-479A-B76C-FBAD8BA481A0}" destId="{962F92CE-0B30-449C-B87A-E399A4ACC8B5}" srcOrd="0" destOrd="0" presId="urn:microsoft.com/office/officeart/2005/8/layout/cycle6"/>
    <dgm:cxn modelId="{6C5130FA-0C4D-41E9-A258-B11F291A8AE8}" type="presOf" srcId="{5F7C071D-39A0-4E9D-8FCE-EF03A04C71E1}" destId="{918B5278-8868-4AF7-98C8-61C2A4E120EA}" srcOrd="0" destOrd="0" presId="urn:microsoft.com/office/officeart/2005/8/layout/cycle6"/>
    <dgm:cxn modelId="{51EDF396-7BA4-461F-BDD5-FFB7E6D1251A}" srcId="{16DF474B-F649-479A-B76C-FBAD8BA481A0}" destId="{37D15295-8B37-4B52-A48A-C6719529666B}" srcOrd="4" destOrd="0" parTransId="{78C17FE9-79FE-40F2-B1B5-70ABA03DAC1D}" sibTransId="{94C5BEB9-B9D0-4EE9-BAFB-221E5DFF8EFD}"/>
    <dgm:cxn modelId="{E459B13B-E3E0-4D5D-B43C-4AA2D42629AB}" type="presOf" srcId="{37D15295-8B37-4B52-A48A-C6719529666B}" destId="{7ACC332F-8947-467F-83B0-BE65EA3244CA}" srcOrd="0" destOrd="0" presId="urn:microsoft.com/office/officeart/2005/8/layout/cycle6"/>
    <dgm:cxn modelId="{F2DF23ED-04B9-47F2-8394-2626C5153282}" srcId="{16DF474B-F649-479A-B76C-FBAD8BA481A0}" destId="{ABF15410-A921-4833-8389-8632AEFDA68F}" srcOrd="0" destOrd="0" parTransId="{E85FCB86-C114-40A0-92FA-07EBA61F99E8}" sibTransId="{3B08DE23-250A-431F-8466-FE4FF3AF510F}"/>
    <dgm:cxn modelId="{054DFEA3-D72E-4AAF-8896-502DD5E09AA6}" type="presOf" srcId="{96A655DF-E354-4A84-867C-94AF570418B8}" destId="{A573C720-A51B-4497-9FA7-364A26E2179C}" srcOrd="0" destOrd="0" presId="urn:microsoft.com/office/officeart/2005/8/layout/cycle6"/>
    <dgm:cxn modelId="{84063705-4E9B-4642-882B-E5869C2764BB}" type="presOf" srcId="{E7021C5B-5F67-4868-B4D6-49B99D402412}" destId="{F2EFDE01-73FD-498F-8B0E-3E1A70D19107}" srcOrd="0" destOrd="0" presId="urn:microsoft.com/office/officeart/2005/8/layout/cycle6"/>
    <dgm:cxn modelId="{6528E857-9564-4FB4-879C-3F88C4B54A6A}" type="presOf" srcId="{248F0C69-95FB-41D3-BB60-2CBD0D7F0EC1}" destId="{280F98FB-9686-40F5-A706-AFD4247A1DDE}" srcOrd="0" destOrd="0" presId="urn:microsoft.com/office/officeart/2005/8/layout/cycle6"/>
    <dgm:cxn modelId="{B3B0BA5E-AB6F-4CA0-A1F0-EA3A5260A12F}" type="presOf" srcId="{25611342-FC9B-439C-9264-89E5DF356BDC}" destId="{616DEFB2-8CA3-4033-9479-E24139332282}" srcOrd="0" destOrd="0" presId="urn:microsoft.com/office/officeart/2005/8/layout/cycle6"/>
    <dgm:cxn modelId="{1A8ADEA6-E8C1-40C8-8FB5-DAE14954956E}" type="presOf" srcId="{3B08DE23-250A-431F-8466-FE4FF3AF510F}" destId="{B164E3F6-D15B-458F-BC68-759828D1A38A}" srcOrd="0" destOrd="0" presId="urn:microsoft.com/office/officeart/2005/8/layout/cycle6"/>
    <dgm:cxn modelId="{E360FA32-DE89-4380-A753-43C2B958882C}" srcId="{16DF474B-F649-479A-B76C-FBAD8BA481A0}" destId="{008AD722-101F-4AEC-B5BB-124D41E472A5}" srcOrd="2" destOrd="0" parTransId="{430E6467-EDD3-49BD-9E42-1BD20929B687}" sibTransId="{6D037264-9973-4229-B8B6-725C10C58BE1}"/>
    <dgm:cxn modelId="{76B01608-4EB8-4D4C-B6EC-DD8A73AA683D}" type="presParOf" srcId="{962F92CE-0B30-449C-B87A-E399A4ACC8B5}" destId="{A670952F-43C0-4E0C-9F5C-36600DC5746C}" srcOrd="0" destOrd="0" presId="urn:microsoft.com/office/officeart/2005/8/layout/cycle6"/>
    <dgm:cxn modelId="{8C6014B3-9917-434C-9B4B-7F79EF3100BF}" type="presParOf" srcId="{962F92CE-0B30-449C-B87A-E399A4ACC8B5}" destId="{8018D827-D9A8-47C8-9444-799FCE4C132C}" srcOrd="1" destOrd="0" presId="urn:microsoft.com/office/officeart/2005/8/layout/cycle6"/>
    <dgm:cxn modelId="{55AF83D9-BF24-48F5-A9BA-19EB6D02A7CF}" type="presParOf" srcId="{962F92CE-0B30-449C-B87A-E399A4ACC8B5}" destId="{B164E3F6-D15B-458F-BC68-759828D1A38A}" srcOrd="2" destOrd="0" presId="urn:microsoft.com/office/officeart/2005/8/layout/cycle6"/>
    <dgm:cxn modelId="{058F1E5D-3172-4A9C-8078-EA5DF89FB4A5}" type="presParOf" srcId="{962F92CE-0B30-449C-B87A-E399A4ACC8B5}" destId="{616DEFB2-8CA3-4033-9479-E24139332282}" srcOrd="3" destOrd="0" presId="urn:microsoft.com/office/officeart/2005/8/layout/cycle6"/>
    <dgm:cxn modelId="{625A8F05-B70B-40C0-9163-8C83A9DEDCAA}" type="presParOf" srcId="{962F92CE-0B30-449C-B87A-E399A4ACC8B5}" destId="{B5505971-E33D-4522-B6EC-0806C7189365}" srcOrd="4" destOrd="0" presId="urn:microsoft.com/office/officeart/2005/8/layout/cycle6"/>
    <dgm:cxn modelId="{56D4AC14-07A1-4618-A65E-70E68B0CD536}" type="presParOf" srcId="{962F92CE-0B30-449C-B87A-E399A4ACC8B5}" destId="{F2EFDE01-73FD-498F-8B0E-3E1A70D19107}" srcOrd="5" destOrd="0" presId="urn:microsoft.com/office/officeart/2005/8/layout/cycle6"/>
    <dgm:cxn modelId="{CF683F95-18B0-43CC-AB69-B636682C6E2B}" type="presParOf" srcId="{962F92CE-0B30-449C-B87A-E399A4ACC8B5}" destId="{BD0B2600-9015-49A8-BBA7-6879BA65D319}" srcOrd="6" destOrd="0" presId="urn:microsoft.com/office/officeart/2005/8/layout/cycle6"/>
    <dgm:cxn modelId="{D0B8FD7C-B024-40B2-898B-FB265D46E235}" type="presParOf" srcId="{962F92CE-0B30-449C-B87A-E399A4ACC8B5}" destId="{E15217B6-84BA-4A96-A732-25F8D1878798}" srcOrd="7" destOrd="0" presId="urn:microsoft.com/office/officeart/2005/8/layout/cycle6"/>
    <dgm:cxn modelId="{7EB99336-8763-4FD3-9E4F-78A504A7D236}" type="presParOf" srcId="{962F92CE-0B30-449C-B87A-E399A4ACC8B5}" destId="{A9A16618-0945-4EAF-A681-E66D79617B6F}" srcOrd="8" destOrd="0" presId="urn:microsoft.com/office/officeart/2005/8/layout/cycle6"/>
    <dgm:cxn modelId="{9B6EFB30-AC62-4674-8F22-1E99928F45DF}" type="presParOf" srcId="{962F92CE-0B30-449C-B87A-E399A4ACC8B5}" destId="{B2F7D6B5-2AE8-45A2-BACE-B434079D6DFB}" srcOrd="9" destOrd="0" presId="urn:microsoft.com/office/officeart/2005/8/layout/cycle6"/>
    <dgm:cxn modelId="{4C1DC939-E1B1-41BB-9B34-0ACC98F574D0}" type="presParOf" srcId="{962F92CE-0B30-449C-B87A-E399A4ACC8B5}" destId="{75D8089A-64E8-44A0-8DC1-2C7551023BDB}" srcOrd="10" destOrd="0" presId="urn:microsoft.com/office/officeart/2005/8/layout/cycle6"/>
    <dgm:cxn modelId="{207E109F-43CB-41A9-BE32-C68EF4C65E2C}" type="presParOf" srcId="{962F92CE-0B30-449C-B87A-E399A4ACC8B5}" destId="{280F98FB-9686-40F5-A706-AFD4247A1DDE}" srcOrd="11" destOrd="0" presId="urn:microsoft.com/office/officeart/2005/8/layout/cycle6"/>
    <dgm:cxn modelId="{C45F30E7-101E-4213-A5D4-7EAC6109268B}" type="presParOf" srcId="{962F92CE-0B30-449C-B87A-E399A4ACC8B5}" destId="{7ACC332F-8947-467F-83B0-BE65EA3244CA}" srcOrd="12" destOrd="0" presId="urn:microsoft.com/office/officeart/2005/8/layout/cycle6"/>
    <dgm:cxn modelId="{A8FCBF9B-7129-4317-930D-D75EBA159930}" type="presParOf" srcId="{962F92CE-0B30-449C-B87A-E399A4ACC8B5}" destId="{279D4E4E-46F2-4C2F-878E-F8D4BA18657B}" srcOrd="13" destOrd="0" presId="urn:microsoft.com/office/officeart/2005/8/layout/cycle6"/>
    <dgm:cxn modelId="{ACC08EAD-BB4E-47EA-890A-303225680576}" type="presParOf" srcId="{962F92CE-0B30-449C-B87A-E399A4ACC8B5}" destId="{AD438055-3136-4DD2-BC06-DFE11A916B23}" srcOrd="14" destOrd="0" presId="urn:microsoft.com/office/officeart/2005/8/layout/cycle6"/>
    <dgm:cxn modelId="{9CDD0D7B-2573-43B0-A710-5DBC77937D15}" type="presParOf" srcId="{962F92CE-0B30-449C-B87A-E399A4ACC8B5}" destId="{A573C720-A51B-4497-9FA7-364A26E2179C}" srcOrd="15" destOrd="0" presId="urn:microsoft.com/office/officeart/2005/8/layout/cycle6"/>
    <dgm:cxn modelId="{78152E9C-9EEF-4787-89A5-CB4AE3BC02CD}" type="presParOf" srcId="{962F92CE-0B30-449C-B87A-E399A4ACC8B5}" destId="{EA904887-39CD-4B3E-8161-39AFF5B8226F}" srcOrd="16" destOrd="0" presId="urn:microsoft.com/office/officeart/2005/8/layout/cycle6"/>
    <dgm:cxn modelId="{F2911E23-B6AE-46E6-BA60-0E876DA4AB5A}" type="presParOf" srcId="{962F92CE-0B30-449C-B87A-E399A4ACC8B5}" destId="{918B5278-8868-4AF7-98C8-61C2A4E120EA}" srcOrd="17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1F444-ABF2-4736-908D-11F0E9B665F6}" type="datetimeFigureOut">
              <a:rPr lang="ru-RU" smtClean="0"/>
              <a:pPr/>
              <a:t>28.06.2016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4F514-47EF-413A-BF65-2F1CA97B3F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4F514-47EF-413A-BF65-2F1CA97B3F31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4F514-47EF-413A-BF65-2F1CA97B3F31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005F-07D7-480A-BB9A-5D5094464FB7}" type="datetimeFigureOut">
              <a:rPr lang="ru-RU" smtClean="0"/>
              <a:pPr/>
              <a:t>28.06.2016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EC69-98B2-4F75-AA8F-D5DE9A917C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005F-07D7-480A-BB9A-5D5094464FB7}" type="datetimeFigureOut">
              <a:rPr lang="ru-RU" smtClean="0"/>
              <a:pPr/>
              <a:t>28.06.2016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EC69-98B2-4F75-AA8F-D5DE9A917C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005F-07D7-480A-BB9A-5D5094464FB7}" type="datetimeFigureOut">
              <a:rPr lang="ru-RU" smtClean="0"/>
              <a:pPr/>
              <a:t>28.06.2016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EC69-98B2-4F75-AA8F-D5DE9A917C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005F-07D7-480A-BB9A-5D5094464FB7}" type="datetimeFigureOut">
              <a:rPr lang="ru-RU" smtClean="0"/>
              <a:pPr/>
              <a:t>28.06.2016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EC69-98B2-4F75-AA8F-D5DE9A917C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005F-07D7-480A-BB9A-5D5094464FB7}" type="datetimeFigureOut">
              <a:rPr lang="ru-RU" smtClean="0"/>
              <a:pPr/>
              <a:t>28.06.2016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EC69-98B2-4F75-AA8F-D5DE9A917C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005F-07D7-480A-BB9A-5D5094464FB7}" type="datetimeFigureOut">
              <a:rPr lang="ru-RU" smtClean="0"/>
              <a:pPr/>
              <a:t>28.06.2016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EC69-98B2-4F75-AA8F-D5DE9A917C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005F-07D7-480A-BB9A-5D5094464FB7}" type="datetimeFigureOut">
              <a:rPr lang="ru-RU" smtClean="0"/>
              <a:pPr/>
              <a:t>28.06.2016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EC69-98B2-4F75-AA8F-D5DE9A917C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005F-07D7-480A-BB9A-5D5094464FB7}" type="datetimeFigureOut">
              <a:rPr lang="ru-RU" smtClean="0"/>
              <a:pPr/>
              <a:t>28.06.2016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EC69-98B2-4F75-AA8F-D5DE9A917C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005F-07D7-480A-BB9A-5D5094464FB7}" type="datetimeFigureOut">
              <a:rPr lang="ru-RU" smtClean="0"/>
              <a:pPr/>
              <a:t>28.06.2016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EC69-98B2-4F75-AA8F-D5DE9A917C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005F-07D7-480A-BB9A-5D5094464FB7}" type="datetimeFigureOut">
              <a:rPr lang="ru-RU" smtClean="0"/>
              <a:pPr/>
              <a:t>28.06.2016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EC69-98B2-4F75-AA8F-D5DE9A917C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005F-07D7-480A-BB9A-5D5094464FB7}" type="datetimeFigureOut">
              <a:rPr lang="ru-RU" smtClean="0"/>
              <a:pPr/>
              <a:t>28.06.2016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4EC69-98B2-4F75-AA8F-D5DE9A917C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>
                <a:alpha val="23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B005F-07D7-480A-BB9A-5D5094464FB7}" type="datetimeFigureOut">
              <a:rPr lang="ru-RU" smtClean="0"/>
              <a:pPr/>
              <a:t>28.06.2016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4EC69-98B2-4F75-AA8F-D5DE9A917C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49"/>
            <a:ext cx="7772400" cy="271464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+mn-lt"/>
              </a:rPr>
              <a:t>«</a:t>
            </a:r>
            <a:r>
              <a:rPr lang="ru-RU" sz="4000" b="1" dirty="0">
                <a:latin typeface="+mn-lt"/>
              </a:rPr>
              <a:t>Формирование навыка выразительного чтения учащихся начальных классов в процессе изучения лирических произведений»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786" y="4429108"/>
            <a:ext cx="3786214" cy="242889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Работу выполнила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 студентка 4 курса 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по специальности 44.02.05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«Коррекционная педагогика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в начальном образовании»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Аганина Екатерина Владимировна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 Руководитель: Кузнецова Ольга Германовна</a:t>
            </a:r>
          </a:p>
        </p:txBody>
      </p:sp>
      <p:pic>
        <p:nvPicPr>
          <p:cNvPr id="5" name="Рисунок 4" descr="ФГО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4572008"/>
            <a:ext cx="2071702" cy="18573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282" y="214290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Кировское областное государственное образовательное автономное учреждение </a:t>
            </a:r>
          </a:p>
          <a:p>
            <a:pPr algn="ctr"/>
            <a:r>
              <a:rPr lang="ru-RU" dirty="0" smtClean="0"/>
              <a:t>среднего профессионального образования</a:t>
            </a:r>
          </a:p>
          <a:p>
            <a:pPr algn="ctr"/>
            <a:r>
              <a:rPr lang="ru-RU" dirty="0" smtClean="0"/>
              <a:t>«Орловский колледж педагогики и профессиональных технологий»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+mn-lt"/>
              </a:rPr>
              <a:t>Результаты контрольного и констатирующего эксперимента</a:t>
            </a:r>
            <a:endParaRPr lang="ru-RU" sz="3600" b="1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72272"/>
          </a:xfrm>
        </p:spPr>
        <p:txBody>
          <a:bodyPr>
            <a:normAutofit fontScale="925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ru-RU" sz="3000" dirty="0" smtClean="0"/>
              <a:t>    </a:t>
            </a:r>
            <a:r>
              <a:rPr lang="ru-RU" sz="2600" dirty="0" smtClean="0"/>
              <a:t>«Можно без конца слушать и анализировать </a:t>
            </a:r>
            <a:endParaRPr lang="ru-RU" sz="2600" dirty="0" smtClean="0"/>
          </a:p>
          <a:p>
            <a:pPr algn="ctr">
              <a:lnSpc>
                <a:spcPct val="160000"/>
              </a:lnSpc>
              <a:buNone/>
            </a:pPr>
            <a:r>
              <a:rPr lang="ru-RU" sz="2600" dirty="0" smtClean="0"/>
              <a:t>поэтические </a:t>
            </a:r>
            <a:r>
              <a:rPr lang="ru-RU" sz="2600" dirty="0" smtClean="0"/>
              <a:t>творения </a:t>
            </a:r>
          </a:p>
          <a:p>
            <a:pPr algn="ctr">
              <a:lnSpc>
                <a:spcPct val="160000"/>
              </a:lnSpc>
              <a:buNone/>
            </a:pPr>
            <a:r>
              <a:rPr lang="ru-RU" sz="2600" dirty="0" smtClean="0"/>
              <a:t>Пушкина, Лермонтова, Некрасова, </a:t>
            </a:r>
          </a:p>
          <a:p>
            <a:pPr algn="ctr">
              <a:lnSpc>
                <a:spcPct val="160000"/>
              </a:lnSpc>
              <a:buNone/>
            </a:pPr>
            <a:r>
              <a:rPr lang="ru-RU" sz="2600" dirty="0" smtClean="0"/>
              <a:t>но если их не читать вслух </a:t>
            </a:r>
          </a:p>
          <a:p>
            <a:pPr algn="ctr">
              <a:lnSpc>
                <a:spcPct val="160000"/>
              </a:lnSpc>
              <a:buNone/>
            </a:pPr>
            <a:r>
              <a:rPr lang="ru-RU" sz="2600" dirty="0" smtClean="0"/>
              <a:t>(пусть даже и не очень совершенно) </a:t>
            </a:r>
          </a:p>
          <a:p>
            <a:pPr algn="ctr">
              <a:lnSpc>
                <a:spcPct val="160000"/>
              </a:lnSpc>
              <a:buNone/>
            </a:pPr>
            <a:r>
              <a:rPr lang="ru-RU" sz="2600" dirty="0" smtClean="0"/>
              <a:t>то многое из того, что принято </a:t>
            </a:r>
            <a:r>
              <a:rPr lang="ru-RU" sz="2600" dirty="0" smtClean="0"/>
              <a:t>называть</a:t>
            </a:r>
          </a:p>
          <a:p>
            <a:pPr algn="ctr">
              <a:lnSpc>
                <a:spcPct val="160000"/>
              </a:lnSpc>
              <a:buNone/>
            </a:pPr>
            <a:r>
              <a:rPr lang="ru-RU" sz="2600" dirty="0" smtClean="0"/>
              <a:t> </a:t>
            </a:r>
            <a:r>
              <a:rPr lang="ru-RU" sz="2600" dirty="0" smtClean="0"/>
              <a:t>эстетической сущностью произведения, </a:t>
            </a:r>
          </a:p>
          <a:p>
            <a:pPr algn="ctr">
              <a:lnSpc>
                <a:spcPct val="160000"/>
              </a:lnSpc>
              <a:buNone/>
            </a:pPr>
            <a:r>
              <a:rPr lang="ru-RU" sz="2600" dirty="0" smtClean="0"/>
              <a:t>останется для учащихся на всю жизнь </a:t>
            </a:r>
            <a:endParaRPr lang="ru-RU" sz="2600" dirty="0" smtClean="0"/>
          </a:p>
          <a:p>
            <a:pPr algn="ctr">
              <a:lnSpc>
                <a:spcPct val="160000"/>
              </a:lnSpc>
              <a:buNone/>
            </a:pPr>
            <a:r>
              <a:rPr lang="ru-RU" sz="2600" dirty="0" smtClean="0"/>
              <a:t>непонятным </a:t>
            </a:r>
            <a:r>
              <a:rPr lang="ru-RU" sz="2600" dirty="0" smtClean="0"/>
              <a:t>и непрочувствованным»</a:t>
            </a:r>
          </a:p>
          <a:p>
            <a:pPr algn="r">
              <a:buNone/>
            </a:pPr>
            <a:r>
              <a:rPr lang="ru-RU" sz="2800" dirty="0" err="1" smtClean="0"/>
              <a:t>Е.В.Язовицкий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4071966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Спасибо 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за внимание!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Объект </a:t>
            </a:r>
            <a:r>
              <a:rPr lang="ru-RU" sz="2800" b="1" dirty="0"/>
              <a:t>исследования </a:t>
            </a:r>
            <a:r>
              <a:rPr lang="ru-RU" sz="2800" b="1" dirty="0" smtClean="0"/>
              <a:t>: </a:t>
            </a:r>
            <a:r>
              <a:rPr lang="ru-RU" sz="2800" dirty="0" smtClean="0"/>
              <a:t>процесс </a:t>
            </a:r>
            <a:r>
              <a:rPr lang="ru-RU" sz="2800" dirty="0"/>
              <a:t>изучения лирических произведений на уроках чтения в начальных классах.</a:t>
            </a:r>
          </a:p>
          <a:p>
            <a:r>
              <a:rPr lang="ru-RU" sz="2800" b="1" dirty="0" smtClean="0"/>
              <a:t>Предмет </a:t>
            </a:r>
            <a:r>
              <a:rPr lang="ru-RU" sz="2800" b="1" dirty="0"/>
              <a:t>исследования </a:t>
            </a:r>
            <a:r>
              <a:rPr lang="ru-RU" sz="2800" b="1" dirty="0" smtClean="0"/>
              <a:t>:</a:t>
            </a:r>
            <a:r>
              <a:rPr lang="ru-RU" sz="2800" dirty="0" smtClean="0"/>
              <a:t> </a:t>
            </a:r>
            <a:r>
              <a:rPr lang="ru-RU" sz="2800" dirty="0"/>
              <a:t>навык выразительного чтения учащихся начальных классов.</a:t>
            </a:r>
          </a:p>
          <a:p>
            <a:r>
              <a:rPr lang="ru-RU" sz="2800" b="1" dirty="0"/>
              <a:t>Цель </a:t>
            </a:r>
            <a:r>
              <a:rPr lang="ru-RU" sz="2800" b="1" dirty="0" smtClean="0"/>
              <a:t>исследования</a:t>
            </a:r>
            <a:r>
              <a:rPr lang="ru-RU" sz="2800" b="1" dirty="0" smtClean="0"/>
              <a:t>: </a:t>
            </a:r>
            <a:r>
              <a:rPr lang="ru-RU" sz="2800" dirty="0" smtClean="0"/>
              <a:t>состоит </a:t>
            </a:r>
            <a:r>
              <a:rPr lang="ru-RU" sz="2800" dirty="0"/>
              <a:t>в изучении методов и приёмов формирования навыка выразительного чтения учащихся младшего школьного возраста в ходе ознакомления детей с лирическими произведениями.</a:t>
            </a:r>
          </a:p>
          <a:p>
            <a:endParaRPr lang="ru-RU" sz="2800" dirty="0"/>
          </a:p>
        </p:txBody>
      </p:sp>
      <p:pic>
        <p:nvPicPr>
          <p:cNvPr id="4" name="Рисунок 3" descr="1424326051_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142853"/>
            <a:ext cx="4500594" cy="714379"/>
          </a:xfrm>
          <a:prstGeom prst="rect">
            <a:avLst/>
          </a:prstGeom>
        </p:spPr>
      </p:pic>
      <p:pic>
        <p:nvPicPr>
          <p:cNvPr id="5" name="Рисунок 4" descr="ФГО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174" y="5286388"/>
            <a:ext cx="1928826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+mn-lt"/>
              </a:rPr>
              <a:t>З</a:t>
            </a:r>
            <a:r>
              <a:rPr lang="ru-RU" sz="3600" b="1" dirty="0" smtClean="0">
                <a:latin typeface="+mn-lt"/>
              </a:rPr>
              <a:t>адачи</a:t>
            </a:r>
            <a:r>
              <a:rPr lang="ru-RU" sz="3600" dirty="0" smtClean="0">
                <a:latin typeface="+mn-lt"/>
              </a:rPr>
              <a:t> </a:t>
            </a:r>
            <a:r>
              <a:rPr lang="ru-RU" sz="3600" b="1" dirty="0">
                <a:latin typeface="+mn-lt"/>
              </a:rPr>
              <a:t>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6215082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изучить </a:t>
            </a:r>
            <a:r>
              <a:rPr lang="ru-RU" sz="2800" dirty="0"/>
              <a:t>и проанализировать научно-методическую литературу и педагогический опыт по теме исследования; </a:t>
            </a:r>
          </a:p>
          <a:p>
            <a:r>
              <a:rPr lang="ru-RU" sz="2800" dirty="0" smtClean="0"/>
              <a:t>рассмотреть </a:t>
            </a:r>
            <a:r>
              <a:rPr lang="ru-RU" sz="2800" dirty="0"/>
              <a:t>методы и приёмы, направленные на формирование навыка выразительного чтения и используемые при изучении лирических произведений;</a:t>
            </a:r>
          </a:p>
          <a:p>
            <a:r>
              <a:rPr lang="ru-RU" sz="2800" dirty="0" smtClean="0"/>
              <a:t>апробировать </a:t>
            </a:r>
            <a:r>
              <a:rPr lang="ru-RU" sz="2800" dirty="0"/>
              <a:t>эффективные методы и приёмы формирования навыка выразительного чтения у учащихся  4-б </a:t>
            </a:r>
            <a:r>
              <a:rPr lang="ru-RU" sz="2800" dirty="0" smtClean="0"/>
              <a:t>класса </a:t>
            </a:r>
            <a:r>
              <a:rPr lang="ru-RU" sz="2800" dirty="0"/>
              <a:t>КОГОБУ СШ с УИОП  имени героя Советского Союза Зонова Н.Ф. пгт.Юрья.</a:t>
            </a:r>
          </a:p>
          <a:p>
            <a:r>
              <a:rPr lang="ru-RU" sz="2800" dirty="0" smtClean="0"/>
              <a:t>проанализировать </a:t>
            </a:r>
            <a:r>
              <a:rPr lang="ru-RU" sz="2800" dirty="0"/>
              <a:t>результаты работы.</a:t>
            </a:r>
          </a:p>
        </p:txBody>
      </p:sp>
      <p:pic>
        <p:nvPicPr>
          <p:cNvPr id="4" name="Рисунок 3" descr="ФГО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0" y="5643578"/>
            <a:ext cx="1214446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+mn-lt"/>
              </a:rPr>
              <a:t>Гипотеза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911741"/>
          </a:xfrm>
        </p:spPr>
        <p:txBody>
          <a:bodyPr>
            <a:noAutofit/>
          </a:bodyPr>
          <a:lstStyle/>
          <a:p>
            <a:r>
              <a:rPr lang="ru-RU" sz="2400" dirty="0" smtClean="0"/>
              <a:t>Успешность </a:t>
            </a:r>
            <a:r>
              <a:rPr lang="ru-RU" sz="2400" dirty="0"/>
              <a:t>формирования умения выразительно читать лирические стихотворения зависит от соблюдения следующих условий:</a:t>
            </a:r>
          </a:p>
          <a:p>
            <a:r>
              <a:rPr lang="ru-RU" sz="2400" dirty="0" smtClean="0"/>
              <a:t>практическое </a:t>
            </a:r>
            <a:r>
              <a:rPr lang="ru-RU" sz="2400" dirty="0"/>
              <a:t>знакомство с признаками лирического стихотворения;</a:t>
            </a:r>
          </a:p>
          <a:p>
            <a:r>
              <a:rPr lang="ru-RU" sz="2400" dirty="0" smtClean="0"/>
              <a:t>выразительное </a:t>
            </a:r>
            <a:r>
              <a:rPr lang="ru-RU" sz="2400" dirty="0"/>
              <a:t>чтение стихотворения учителем наизусть в процессе первичного восприятия текста учениками;</a:t>
            </a:r>
          </a:p>
          <a:p>
            <a:r>
              <a:rPr lang="ru-RU" sz="2400" dirty="0" smtClean="0"/>
              <a:t>наличие </a:t>
            </a:r>
            <a:r>
              <a:rPr lang="ru-RU" sz="2400" dirty="0"/>
              <a:t>у ученика комплекса жизненных обстоятельств, мыслей и  чувств, вызвавших переживания, переданные в стихотворении.</a:t>
            </a:r>
          </a:p>
          <a:p>
            <a:r>
              <a:rPr lang="ru-RU" sz="2400" dirty="0" smtClean="0"/>
              <a:t>установление </a:t>
            </a:r>
            <a:r>
              <a:rPr lang="ru-RU" sz="2400" dirty="0"/>
              <a:t>связи между композиционными особенностями лирического стихотворения и компонентами выразительного чтения.</a:t>
            </a:r>
          </a:p>
          <a:p>
            <a:endParaRPr lang="ru-RU" sz="2400" dirty="0"/>
          </a:p>
        </p:txBody>
      </p:sp>
      <p:pic>
        <p:nvPicPr>
          <p:cNvPr id="4" name="Рисунок 3" descr="custom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5857892"/>
            <a:ext cx="4786346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Компоненты выразительного чтения</a:t>
            </a:r>
            <a:endParaRPr lang="ru-RU" sz="3600" b="1" dirty="0">
              <a:latin typeface="+mn-lt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229600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Констатирующий эксперимент.</a:t>
            </a:r>
            <a:endParaRPr lang="ru-RU" sz="3600" b="1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85794"/>
          <a:ext cx="8715436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+mn-lt"/>
              </a:rPr>
              <a:t>Констатирующий эксперимент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4911741"/>
          </a:xfrm>
        </p:spPr>
        <p:txBody>
          <a:bodyPr>
            <a:noAutofit/>
          </a:bodyPr>
          <a:lstStyle/>
          <a:p>
            <a:r>
              <a:rPr lang="ru-RU" sz="2400" dirty="0"/>
              <a:t>Полученные результаты показывают, что навык выразительного чтения лирических стихотворений у детей развит на невысоком уровне.</a:t>
            </a:r>
          </a:p>
          <a:p>
            <a:r>
              <a:rPr lang="ru-RU" sz="2400" dirty="0"/>
              <a:t>Не умеют правильно управлять дыханием 8 чел. в классе; изменять силу голоса – 14 человек; выбирать нужную интонацию - 12 чел. в  классе; правильно ставить логическое ударение - 13 чел. в классе; правильно ставить паузы - 15 чел. в  классе; выбирать нужный темп - 14 чел. в классе.</a:t>
            </a:r>
          </a:p>
          <a:p>
            <a:r>
              <a:rPr lang="ru-RU" sz="2400" dirty="0"/>
              <a:t>По данным результатам можно сделать вывод, что на уроках чтения очень мало внимания уделяется работе над выразительным чтением. Большинство учащихся не умеют читать лирические стихотворения с должной интонацией, не соблюдают темп, паузы, читают тихо и на одном дыхании. Во многом данные факты объясняются тем, что дети имеют самые общие представления о выразительности чтения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+mn-lt"/>
              </a:rPr>
              <a:t>Формирующий эксперимент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Критерии </a:t>
            </a:r>
            <a:r>
              <a:rPr lang="ru-RU" sz="2800" dirty="0"/>
              <a:t>выразительного чтения: </a:t>
            </a:r>
          </a:p>
          <a:p>
            <a:r>
              <a:rPr lang="ru-RU" sz="2800" dirty="0" smtClean="0"/>
              <a:t>1. правильное словесное ударение;</a:t>
            </a:r>
          </a:p>
          <a:p>
            <a:r>
              <a:rPr lang="ru-RU" sz="2800" dirty="0" smtClean="0"/>
              <a:t>2. </a:t>
            </a:r>
            <a:r>
              <a:rPr lang="ru-RU" sz="2800" dirty="0"/>
              <a:t>правильное дыхание;</a:t>
            </a:r>
          </a:p>
          <a:p>
            <a:r>
              <a:rPr lang="ru-RU" sz="2800" dirty="0" smtClean="0"/>
              <a:t>3. </a:t>
            </a:r>
            <a:r>
              <a:rPr lang="ru-RU" sz="2800" dirty="0"/>
              <a:t>изменение силы голоса;</a:t>
            </a:r>
          </a:p>
          <a:p>
            <a:r>
              <a:rPr lang="ru-RU" sz="2800" dirty="0"/>
              <a:t>4. правильная интонация;</a:t>
            </a:r>
          </a:p>
          <a:p>
            <a:r>
              <a:rPr lang="ru-RU" sz="2800" dirty="0"/>
              <a:t>5. правильная постановка фразового и логического ударения;</a:t>
            </a:r>
          </a:p>
          <a:p>
            <a:r>
              <a:rPr lang="ru-RU" sz="2800" dirty="0"/>
              <a:t>6. правильная расстановка пауз;</a:t>
            </a:r>
          </a:p>
          <a:p>
            <a:r>
              <a:rPr lang="ru-RU" sz="2800" dirty="0"/>
              <a:t>7. оптимальный темп чтения.</a:t>
            </a:r>
          </a:p>
          <a:p>
            <a:endParaRPr lang="ru-RU" sz="2800" dirty="0"/>
          </a:p>
        </p:txBody>
      </p:sp>
      <p:pic>
        <p:nvPicPr>
          <p:cNvPr id="4" name="Рисунок 3" descr="000510655_1-00d5f19ce7e6a0198021986a4d057a28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4857760"/>
            <a:ext cx="2786082" cy="1571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+mn-lt"/>
              </a:rPr>
              <a:t>Контрольный эксперимент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71546"/>
          <a:ext cx="82296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411</Words>
  <Application>Microsoft Office PowerPoint</Application>
  <PresentationFormat>Экран (4:3)</PresentationFormat>
  <Paragraphs>63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«Формирование навыка выразительного чтения учащихся начальных классов в процессе изучения лирических произведений» </vt:lpstr>
      <vt:lpstr>Слайд 2</vt:lpstr>
      <vt:lpstr>Задачи исследования</vt:lpstr>
      <vt:lpstr>Гипотеза исследования</vt:lpstr>
      <vt:lpstr>Компоненты выразительного чтения</vt:lpstr>
      <vt:lpstr>Констатирующий эксперимент.</vt:lpstr>
      <vt:lpstr>Констатирующий эксперимент</vt:lpstr>
      <vt:lpstr>Формирующий эксперимент</vt:lpstr>
      <vt:lpstr>Контрольный эксперимент</vt:lpstr>
      <vt:lpstr>Результаты контрольного и констатирующего эксперимента</vt:lpstr>
      <vt:lpstr>Слайд 11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навыка выразительного чтения учащихся начальных классов в процессе изучения лирических произведений»</dc:title>
  <dc:creator>Евгений</dc:creator>
  <cp:lastModifiedBy>Евгений</cp:lastModifiedBy>
  <cp:revision>68</cp:revision>
  <dcterms:created xsi:type="dcterms:W3CDTF">2016-06-18T11:43:41Z</dcterms:created>
  <dcterms:modified xsi:type="dcterms:W3CDTF">2016-06-28T04:37:34Z</dcterms:modified>
</cp:coreProperties>
</file>