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2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2B3C56B-4C79-4F32-8964-DAA48A54E92A}">
  <a:tblStyle styleId="{72B3C56B-4C79-4F32-8964-DAA48A54E92A}" styleName="Table_0"/>
  <a:tblStyle styleId="{C01402A6-66B1-4EA9-BE43-0E11814C08B4}" styleName="Table_1"/>
  <a:tblStyle styleId="{2A6B737C-8FAA-419E-8D30-E8674A626F5E}" styleName="Table_2"/>
  <a:tblStyle styleId="{0654C82E-E125-4AC1-8AD2-A343FCC7E411}" styleName="Table_3"/>
  <a:tblStyle styleId="{D497DFDC-18DC-44C1-AE03-70C22332874C}" styleName="Table_4"/>
  <a:tblStyle styleId="{6BFFC062-41B8-4050-BFC3-2547FBBB2CFC}" styleName="Table_5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81" name="Shape 3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1" baseline="0" i="0" lang="en-US" sz="900" u="sng" cap="none" strike="noStrike"/>
              <a:t>Цель проекта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900" u="none" cap="none" strike="noStrike"/>
              <a:t>Обеспечение  государственно-общественного управления образованием в условиях реализации ФГОС, т.е.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Совершенствование условий для обеспечения качества образования и управления школой в соответствии с современными требованиями: становление системы образования, ориентированной на достижение высоких результатов, соответствующих мировым стандартам; создание условий , обеспечивающих регулирование ответственных взаимоотношений, взаимодействий в управлении образовательным учреждением всех заинтересованных лиц.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1" baseline="0" i="0" lang="en-US" sz="1800" u="sng" cap="none" strike="noStrike"/>
              <a:t>Задачи</a:t>
            </a:r>
            <a:r>
              <a:rPr b="0" baseline="0" i="0" lang="en-US" sz="1800" u="sng" cap="none" strike="noStrike"/>
              <a:t> </a:t>
            </a:r>
            <a:r>
              <a:rPr b="1" baseline="0" i="0" lang="en-US" sz="1800" u="sng" cap="none" strike="noStrike"/>
              <a:t>проекта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  Вовлечь общественность в формирование и 	реализацию образовательной политики 	образовательных учреждений;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  Развить общественную экспертизу и общественное 	наблюдение в системе образования;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  Сохранить разумный баланс государственной и общественной составляющих в системе 	государственно-общественного управления, их 	обязанности, права, полномочия и ответственность на 	всех уровнях управления в сфере общего образования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434" name="Shape 4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Модель обеспечения общественно-государственного управления школы ориентирована на публичность и открытость системы образования за счёт включения родителей, учеников и других участников местного сообщества в процесс соуправления образовательным учреждением.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1" baseline="0" i="0" lang="en-US" sz="800" u="none" cap="none" strike="noStrike"/>
              <a:t>Модель обеспечения ГОУШ в условиях реализации ФГОС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800" u="none" cap="none" strike="noStrike"/>
              <a:t>Нормативно-правовое обеспечение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800" u="none" cap="none" strike="noStrike"/>
              <a:t>Организацион-ное обеспечение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800" u="none" cap="none" strike="noStrike"/>
              <a:t>Материально-техническое обеспечение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800" u="none" cap="none" strike="noStrike"/>
              <a:t>Информацион-ное обеспечение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800" u="none" cap="none" strike="noStrike"/>
              <a:t>Кадровое обеспечение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463" name="Shape 4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4" name="Shape 4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Создав модель обеспечения ГОУШ и успешно внедрив ее в практику управления школой, в результате получим эффективное ГОУШ, которое строится на принципах …, озвученных выше.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2" name="Shape 4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6" name="Shape 5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0" name="Shape 5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32" name="Shape 5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3" name="Shape 5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1" baseline="0" i="0" lang="en-US" sz="1800" u="none" cap="none" strike="noStrike"/>
              <a:t>Ожидаемые результаты: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совершенствование условий для обеспечения качества образования и управления школой в соответствии с современными требованиями и ФГОС;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создание условий, обеспечивающих регулирование ответственного взаимодействия в управлении образовательным учреждением всех заинтересованных лиц в соответствии с ФГОС;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обеспечение открытости и доступности информации о деятельности образовательного учреждения.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продукты  эксперимента сформулированы в соответствии со Стратегией развития системы образования  Санкт –Петербурга2011-2020г.г. «Петербургская школа 2020» и Информационно – методическим письмом  об организации инновационной деятельности в системе образования Санкт – Петербурга в 2011- 2012 учебном году Комитета по образованию от 27 октября 2011года №01-16-456/11-0-0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45" name="Shape 5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6" name="Shape 5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3048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1" baseline="0" i="0" lang="en-US" sz="1800" u="none" cap="none" strike="noStrike"/>
              <a:t>Конечные продукты</a:t>
            </a:r>
            <a:r>
              <a:rPr b="0" baseline="0" i="0" lang="en-US" sz="1800" u="none" cap="none" strike="noStrike"/>
              <a:t>: </a:t>
            </a:r>
          </a:p>
          <a:p>
            <a:pPr indent="762000" lvl="1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Проекты положений, регламентирующих деятельность органов ГОУ.          </a:t>
            </a:r>
          </a:p>
          <a:p>
            <a:pPr indent="762000" lvl="1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Проекты локальных документов,  обеспечивающих взаимодействие семьи и школы в рамках реализации общественного договора (по ФГОС).</a:t>
            </a:r>
          </a:p>
          <a:p>
            <a:pPr indent="762000" lvl="1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Регламент принятия образовательной программы образовательного учреждения с участием родителей.</a:t>
            </a:r>
          </a:p>
          <a:p>
            <a:pPr indent="762000" lvl="1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Методические рекомендации по организации деятельности органов   ГОУ в условиях ФГОС.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Способна ли современная школа к переходу на новые стандарты без обновления системы управления?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Анализ практики деятельности действующих органов государственно-общественного управления в образовательных учреждениях Санкт-Петербурга свидетельствует, что в настоящий момент большинство из них находятся в стадии становления.  К основным причинам и факторам, затрудняющим становление и развитие государственно-общественного управления образованием, относятся: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недостаточность соответствующей нормативной правовой базы, регулирующей участие общественности в управлении образованием;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недостаточная заинтересованность  представителей общественности в управлении и развитии образовательных учреждений; 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авторитарность большей части руководителей образовательных учреждений;(из документа Об утверждении Концепции развития государственно-общественного управления образованием в Санкт-Петербурге от 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8" name="Shape 5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0" name="Shape 5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5" name="Shape 5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0" name="Shape 6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15" name="Shape 6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6" name="Shape 6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3048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1" baseline="0" i="0" lang="en-US" sz="1800" u="none" cap="none" strike="noStrike"/>
              <a:t>Ресурсное обеспечение:</a:t>
            </a:r>
          </a:p>
          <a:p>
            <a:pPr indent="3048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- </a:t>
            </a:r>
            <a:r>
              <a:rPr b="0" baseline="0" i="0" lang="en-US" sz="1800" u="sng" cap="none" strike="noStrike"/>
              <a:t>кадровый состав, готовый к ведению ОЭР. </a:t>
            </a:r>
            <a:r>
              <a:rPr b="0" baseline="0" i="0" lang="en-US" sz="1800" u="none" cap="none" strike="noStrike"/>
              <a:t>Проектная группа учителей из 7 человек, заместитель директора по опытно-экспериментальной работе – руководитель ОЭР, администратор сайта, руководитель проекта.</a:t>
            </a:r>
          </a:p>
          <a:p>
            <a:pPr indent="3048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- </a:t>
            </a:r>
            <a:r>
              <a:rPr b="0" baseline="0" i="0" lang="en-US" sz="1800" u="sng" cap="none" strike="noStrike"/>
              <a:t>предложение по кандидатуре научного руководителя. </a:t>
            </a:r>
            <a:r>
              <a:rPr b="0" baseline="0" i="0" lang="en-US" sz="1800" u="none" cap="none" strike="noStrike"/>
              <a:t>Кондрашкова Л.К., к.п.н., заместитель директора по научной и учебной работе ИМЦ</a:t>
            </a:r>
          </a:p>
          <a:p>
            <a:pPr indent="3048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- </a:t>
            </a:r>
            <a:r>
              <a:rPr b="0" baseline="0" i="0" lang="en-US" sz="1800" u="sng" cap="none" strike="noStrike"/>
              <a:t>материально-техническая база соответствует задачам планируемой ОЭР</a:t>
            </a:r>
            <a:r>
              <a:rPr b="0" baseline="0" i="0" lang="en-US" sz="1800" u="none" cap="none" strike="noStrike"/>
              <a:t>: есть два кабинета информатики и необходимая техника – для создания публикаций, брошюр, стенда и т.д.; актовый зал оборудованный проектором – для проведения открытых мероприятий, общих собраний и т.д.; сайт ОУ; кабинеты начальной школы будут (до 25 августа 2012г) оснащены необходимой техникой для реализации ФГОС (в соответствии с распоряжением  Комитета по образованию СПб от 21.03.2012 № 740-р ГБОУ СОШ № 385 включена в адресную программу оснащения компьютерным и  учебно-лабораторным оборудованием для реализации ФГОС начального общего образования).</a:t>
            </a:r>
          </a:p>
          <a:p>
            <a:pPr indent="3048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- </a:t>
            </a:r>
            <a:r>
              <a:rPr b="0" baseline="0" i="0" lang="en-US" sz="1800" u="sng" cap="none" strike="noStrike"/>
              <a:t>финансовое обеспеченность ОЭР</a:t>
            </a:r>
            <a:r>
              <a:rPr b="0" baseline="0" i="0" lang="en-US" sz="1800" u="none" cap="none" strike="noStrike"/>
              <a:t>: возможность выделять дополнительные средства на развитие проекта из внебюджетных поступлений ОУ.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31" name="Shape 6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2" name="Shape 6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sng" cap="none" strike="noStrike"/>
              <a:t>Создание системы мониторинга</a:t>
            </a:r>
            <a:r>
              <a:rPr b="0" baseline="0" i="0" lang="en-US" sz="1800" u="none" cap="none" strike="noStrike"/>
              <a:t> эффективности модели ученического самоуправления является одной из задач проекта.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1" name="Shape 6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4" name="Shape 6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Управление школой №385 осуществляется в соответствии с Законом РФ "Об образовании" и Уставом образовательного учреждения. Структура управления школой, ориентирована на публичность и открытость системы образования. Одна из главных задач – развитие институтов управления школой, призванных взять на себя определенные управленческие функции и, более того, влиять на выработку и реализацию стратегии жизнедеятельности школы, стать органом стратегического управления школой.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Одна из задач программы: сформировать модель эффективной Школы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 «Эффективная Школа» основана на эффективном управлении и поддержании инновационных педагогических практик и </a:t>
            </a:r>
          </a:p>
          <a:p>
            <a:pPr indent="22860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педагогическом партнерстве между школой и родителями, основанном на понимании общих целей и сотрудничестве.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000" u="none" cap="none" strike="noStrike"/>
              <a:t>Наша структура управления школой, ориентированна на публичность и открытость системы образования. Этого добиваемся  за счёт включения родителей, учеников и других участников сообщества в процесс соуправления образовательным учреждением. Управление школой  строится на принципах: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1" baseline="0" i="1" lang="en-US" sz="1000" u="none" cap="none" strike="noStrike"/>
              <a:t>Принцип законности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000" u="none" cap="none" strike="noStrike"/>
              <a:t>Неукоснительное следования органов ГОУ положениям Конституции РФ, Законом РФ "Об образовании"  и другим государственным правовым актам, уставу школы и ее локальным нормативным документам;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1" baseline="0" i="1" lang="en-US" sz="1000" u="none" cap="none" strike="noStrike"/>
              <a:t>Принцип открытости и гласности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000" u="none" cap="none" strike="noStrike"/>
              <a:t>Вся работа органов самоуправления открыта для каждого члена коллектива (ассоциации) и обеспечивает получение каждым из них оперативной и достоверной информации;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1" baseline="0" i="1" lang="en-US" sz="1000" u="none" cap="none" strike="noStrike"/>
              <a:t>Принципом доступности и равноправия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000" u="none" cap="none" strike="noStrike"/>
              <a:t>Вовлечение в самоуправленческую деятельность всех участников образовательного процесса. Первичные коллективы имеют своих представителей в избираемых ими органах ГОУ. Все участники ГОУ школы имеют равные права субъектов школьной жизни, право решающего голоса при принятии того или иного решения в своем коллективе или ассоциации;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1" baseline="0" i="1" lang="en-US" sz="1000" u="none" cap="none" strike="noStrike"/>
              <a:t>Принцип публичности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000" u="none" cap="none" strike="noStrike"/>
              <a:t>Все избранные органы ГОУ и их члены регулярно (не реже одного раза в полугодие) отчитываются (публично) перед своими избирателями о проделанной ими работе и ее результатах.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1" baseline="0" i="1" lang="en-US" sz="1000" u="none" cap="none" strike="noStrike"/>
              <a:t>Принцип ответственности</a:t>
            </a:r>
          </a:p>
          <a:p>
            <a:pPr indent="22860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000" u="none" cap="none" strike="noStrike"/>
              <a:t>Деятельность органа ГОУ направлена на реализацию потребностей и интересов детей, их родителей и педагогов; Четкое распределение властных полномочий и ответственности между всеми органами школьного соуправления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41" name="Shape 3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Надо будет вставить схему из проекта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В  данной опытно-экспериментальной работе для разработки и реализации модели обеспечения общественно-государственного управления школы создан координационный совет, который предполагает  координацию деятельности органов ГОУШ в условиях реализации ФГОС. 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1" lang="en-US" sz="1800" u="none" cap="none" strike="noStrike"/>
              <a:t>Гипотеза проекта:</a:t>
            </a:r>
            <a:r>
              <a:rPr b="0" baseline="0" i="0" lang="en-US" sz="1800" u="none" cap="none" strike="noStrike"/>
              <a:t> Если в управлении школой станут принимать участие учащиеся, родители, педагогический коллектив и между ними образуется ответственное взаимодействие, то будет развиваться и соуправление учебно-воспитательным процессом и соответственно наблюдаться положительная динамика качества образования как результата деятельности соуправленческой системы. Это повысит удовлетворенность учащихся и родителей как основных заказчиков образовательных услуг и поднимет престиж и статус образовательного учреждения в обществе.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Как и чем обеспечить ГОУ школы, чтоб управление школой было эффективное, открытое, и как следствие, повысилось качество образования?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x="228600" y="1981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x="914400" y="3581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178" name="Shape 17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179" name="Shape 17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180" name="Shape 18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228600" y="19050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84" name="Shape 184"/>
          <p:cNvSpPr txBox="1"/>
          <p:nvPr>
            <p:ph idx="2" type="body"/>
          </p:nvPr>
        </p:nvSpPr>
        <p:spPr>
          <a:xfrm>
            <a:off x="4191000" y="19050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small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 sz="2000"/>
            </a:lvl1pPr>
            <a:lvl2pPr indent="0" marL="457200" rtl="0">
              <a:spcBef>
                <a:spcPts val="0"/>
              </a:spcBef>
              <a:buFont typeface="Times New Roman"/>
              <a:buNone/>
              <a:defRPr sz="1800"/>
            </a:lvl2pPr>
            <a:lvl3pPr indent="0" marL="914400" rtl="0">
              <a:spcBef>
                <a:spcPts val="0"/>
              </a:spcBef>
              <a:buFont typeface="Times New Roman"/>
              <a:buNone/>
              <a:defRPr sz="1600"/>
            </a:lvl3pPr>
            <a:lvl4pPr indent="0" marL="1371600" rtl="0">
              <a:spcBef>
                <a:spcPts val="0"/>
              </a:spcBef>
              <a:buFont typeface="Times New Roman"/>
              <a:buNone/>
              <a:defRPr sz="1400"/>
            </a:lvl4pPr>
            <a:lvl5pPr indent="0" marL="1828800" rtl="0">
              <a:spcBef>
                <a:spcPts val="0"/>
              </a:spcBef>
              <a:buFont typeface="Times New Roman"/>
              <a:buNone/>
              <a:defRPr sz="1400"/>
            </a:lvl5pPr>
            <a:lvl6pPr indent="0" marL="2286000" rtl="0">
              <a:spcBef>
                <a:spcPts val="0"/>
              </a:spcBef>
              <a:buFont typeface="Times New Roman"/>
              <a:buNone/>
              <a:defRPr sz="1400"/>
            </a:lvl6pPr>
            <a:lvl7pPr indent="0" marL="2743200" rtl="0">
              <a:spcBef>
                <a:spcPts val="0"/>
              </a:spcBef>
              <a:buFont typeface="Times New Roman"/>
              <a:buNone/>
              <a:defRPr sz="1400"/>
            </a:lvl7pPr>
            <a:lvl8pPr indent="0" marL="3200400" rtl="0">
              <a:spcBef>
                <a:spcPts val="0"/>
              </a:spcBef>
              <a:buFont typeface="Times New Roman"/>
              <a:buNone/>
              <a:defRPr sz="1400"/>
            </a:lvl8pPr>
            <a:lvl9pPr indent="0" marL="3657600" rtl="0">
              <a:spcBef>
                <a:spcPts val="0"/>
              </a:spcBef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OBJECT_ONLY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228600" y="457200"/>
            <a:ext cx="77724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dgm">
  <p:cSld name="DIAGRAM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TwoObj">
  <p:cSld name="TEXT_AND_TWO_OBJECTS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228600" y="19050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2" type="body"/>
          </p:nvPr>
        </p:nvSpPr>
        <p:spPr>
          <a:xfrm>
            <a:off x="4191000" y="19050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3" type="body"/>
          </p:nvPr>
        </p:nvSpPr>
        <p:spPr>
          <a:xfrm>
            <a:off x="4191000" y="40386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 rot="5400000">
            <a:off x="4248149" y="2266949"/>
            <a:ext cx="55626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 rot="5400000">
            <a:off x="285749" y="400049"/>
            <a:ext cx="55626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 rot="5400000">
            <a:off x="2057399" y="761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6" name="Shape 1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 sz="1400"/>
            </a:lvl1pPr>
            <a:lvl2pPr indent="0" marL="457200" rtl="0">
              <a:spcBef>
                <a:spcPts val="0"/>
              </a:spcBef>
              <a:buFont typeface="Times New Roman"/>
              <a:buNone/>
              <a:defRPr sz="1200"/>
            </a:lvl2pPr>
            <a:lvl3pPr indent="0" marL="914400" rtl="0">
              <a:spcBef>
                <a:spcPts val="0"/>
              </a:spcBef>
              <a:buFont typeface="Times New Roman"/>
              <a:buNone/>
              <a:defRPr sz="1000"/>
            </a:lvl3pPr>
            <a:lvl4pPr indent="0" marL="1371600" rtl="0">
              <a:spcBef>
                <a:spcPts val="0"/>
              </a:spcBef>
              <a:buFont typeface="Times New Roman"/>
              <a:buNone/>
              <a:defRPr sz="900"/>
            </a:lvl4pPr>
            <a:lvl5pPr indent="0" marL="1828800" rtl="0">
              <a:spcBef>
                <a:spcPts val="0"/>
              </a:spcBef>
              <a:buFont typeface="Times New Roman"/>
              <a:buNone/>
              <a:defRPr sz="900"/>
            </a:lvl5pPr>
            <a:lvl6pPr indent="0" marL="2286000" rtl="0">
              <a:spcBef>
                <a:spcPts val="0"/>
              </a:spcBef>
              <a:buFont typeface="Times New Roman"/>
              <a:buNone/>
              <a:defRPr sz="900"/>
            </a:lvl6pPr>
            <a:lvl7pPr indent="0" marL="2743200" rtl="0">
              <a:spcBef>
                <a:spcPts val="0"/>
              </a:spcBef>
              <a:buFont typeface="Times New Roman"/>
              <a:buNone/>
              <a:defRPr sz="900"/>
            </a:lvl7pPr>
            <a:lvl8pPr indent="0" marL="3200400" rtl="0">
              <a:spcBef>
                <a:spcPts val="0"/>
              </a:spcBef>
              <a:buFont typeface="Times New Roman"/>
              <a:buNone/>
              <a:defRPr sz="900"/>
            </a:lvl8pPr>
            <a:lvl9pPr indent="0" marL="3657600" rtl="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 sz="1400"/>
            </a:lvl1pPr>
            <a:lvl2pPr indent="0" marL="457200" rtl="0">
              <a:spcBef>
                <a:spcPts val="0"/>
              </a:spcBef>
              <a:buFont typeface="Times New Roman"/>
              <a:buNone/>
              <a:defRPr sz="1200"/>
            </a:lvl2pPr>
            <a:lvl3pPr indent="0" marL="914400" rtl="0">
              <a:spcBef>
                <a:spcPts val="0"/>
              </a:spcBef>
              <a:buFont typeface="Times New Roman"/>
              <a:buNone/>
              <a:defRPr sz="1000"/>
            </a:lvl3pPr>
            <a:lvl4pPr indent="0" marL="1371600" rtl="0">
              <a:spcBef>
                <a:spcPts val="0"/>
              </a:spcBef>
              <a:buFont typeface="Times New Roman"/>
              <a:buNone/>
              <a:defRPr sz="900"/>
            </a:lvl4pPr>
            <a:lvl5pPr indent="0" marL="1828800" rtl="0">
              <a:spcBef>
                <a:spcPts val="0"/>
              </a:spcBef>
              <a:buFont typeface="Times New Roman"/>
              <a:buNone/>
              <a:defRPr sz="900"/>
            </a:lvl5pPr>
            <a:lvl6pPr indent="0" marL="2286000" rtl="0">
              <a:spcBef>
                <a:spcPts val="0"/>
              </a:spcBef>
              <a:buFont typeface="Times New Roman"/>
              <a:buNone/>
              <a:defRPr sz="900"/>
            </a:lvl6pPr>
            <a:lvl7pPr indent="0" marL="2743200" rtl="0">
              <a:spcBef>
                <a:spcPts val="0"/>
              </a:spcBef>
              <a:buFont typeface="Times New Roman"/>
              <a:buNone/>
              <a:defRPr sz="900"/>
            </a:lvl7pPr>
            <a:lvl8pPr indent="0" marL="3200400" rtl="0">
              <a:spcBef>
                <a:spcPts val="0"/>
              </a:spcBef>
              <a:buFont typeface="Times New Roman"/>
              <a:buNone/>
              <a:defRPr sz="900"/>
            </a:lvl8pPr>
            <a:lvl9pPr indent="0" marL="3657600" rtl="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0" y="0"/>
            <a:ext cx="9142411" cy="6858000"/>
            <a:chOff x="0" y="0"/>
            <a:chExt cx="9142411" cy="6858000"/>
          </a:xfrm>
        </p:grpSpPr>
        <p:grpSp>
          <p:nvGrpSpPr>
            <p:cNvPr id="10" name="Shape 10"/>
            <p:cNvGrpSpPr/>
            <p:nvPr/>
          </p:nvGrpSpPr>
          <p:grpSpPr>
            <a:xfrm>
              <a:off x="0" y="0"/>
              <a:ext cx="9142411" cy="6856412"/>
              <a:chOff x="0" y="0"/>
              <a:chExt cx="9142411" cy="6856412"/>
            </a:xfrm>
          </p:grpSpPr>
          <p:cxnSp>
            <p:nvCxnSpPr>
              <p:cNvPr id="11" name="Shape 11"/>
              <p:cNvCxnSpPr/>
              <p:nvPr/>
            </p:nvCxnSpPr>
            <p:spPr>
              <a:xfrm>
                <a:off x="0" y="228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" name="Shape 12"/>
              <p:cNvCxnSpPr/>
              <p:nvPr/>
            </p:nvCxnSpPr>
            <p:spPr>
              <a:xfrm>
                <a:off x="0" y="533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" name="Shape 13"/>
              <p:cNvCxnSpPr/>
              <p:nvPr/>
            </p:nvCxnSpPr>
            <p:spPr>
              <a:xfrm>
                <a:off x="0" y="838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4" name="Shape 14"/>
              <p:cNvCxnSpPr/>
              <p:nvPr/>
            </p:nvCxnSpPr>
            <p:spPr>
              <a:xfrm>
                <a:off x="0" y="1143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5" name="Shape 15"/>
              <p:cNvCxnSpPr/>
              <p:nvPr/>
            </p:nvCxnSpPr>
            <p:spPr>
              <a:xfrm>
                <a:off x="0" y="1447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6" name="Shape 16"/>
              <p:cNvCxnSpPr/>
              <p:nvPr/>
            </p:nvCxnSpPr>
            <p:spPr>
              <a:xfrm>
                <a:off x="0" y="1752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7" name="Shape 17"/>
              <p:cNvCxnSpPr/>
              <p:nvPr/>
            </p:nvCxnSpPr>
            <p:spPr>
              <a:xfrm>
                <a:off x="0" y="2057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8" name="Shape 18"/>
              <p:cNvCxnSpPr/>
              <p:nvPr/>
            </p:nvCxnSpPr>
            <p:spPr>
              <a:xfrm>
                <a:off x="0" y="2362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9" name="Shape 19"/>
              <p:cNvCxnSpPr/>
              <p:nvPr/>
            </p:nvCxnSpPr>
            <p:spPr>
              <a:xfrm>
                <a:off x="0" y="2667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0" name="Shape 20"/>
              <p:cNvCxnSpPr/>
              <p:nvPr/>
            </p:nvCxnSpPr>
            <p:spPr>
              <a:xfrm>
                <a:off x="0" y="2971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1" name="Shape 21"/>
              <p:cNvCxnSpPr/>
              <p:nvPr/>
            </p:nvCxnSpPr>
            <p:spPr>
              <a:xfrm>
                <a:off x="0" y="3276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2" name="Shape 22"/>
              <p:cNvCxnSpPr/>
              <p:nvPr/>
            </p:nvCxnSpPr>
            <p:spPr>
              <a:xfrm>
                <a:off x="0" y="3581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3" name="Shape 23"/>
              <p:cNvCxnSpPr/>
              <p:nvPr/>
            </p:nvCxnSpPr>
            <p:spPr>
              <a:xfrm>
                <a:off x="0" y="3886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4" name="Shape 24"/>
              <p:cNvCxnSpPr/>
              <p:nvPr/>
            </p:nvCxnSpPr>
            <p:spPr>
              <a:xfrm>
                <a:off x="0" y="4191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5" name="Shape 25"/>
              <p:cNvCxnSpPr/>
              <p:nvPr/>
            </p:nvCxnSpPr>
            <p:spPr>
              <a:xfrm>
                <a:off x="0" y="4495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6" name="Shape 26"/>
              <p:cNvCxnSpPr/>
              <p:nvPr/>
            </p:nvCxnSpPr>
            <p:spPr>
              <a:xfrm>
                <a:off x="0" y="4800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7" name="Shape 27"/>
              <p:cNvCxnSpPr/>
              <p:nvPr/>
            </p:nvCxnSpPr>
            <p:spPr>
              <a:xfrm>
                <a:off x="0" y="5105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8" name="Shape 28"/>
              <p:cNvCxnSpPr/>
              <p:nvPr/>
            </p:nvCxnSpPr>
            <p:spPr>
              <a:xfrm>
                <a:off x="0" y="5410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29" name="Shape 29"/>
              <p:cNvCxnSpPr/>
              <p:nvPr/>
            </p:nvCxnSpPr>
            <p:spPr>
              <a:xfrm>
                <a:off x="0" y="5715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0" name="Shape 30"/>
              <p:cNvCxnSpPr/>
              <p:nvPr/>
            </p:nvCxnSpPr>
            <p:spPr>
              <a:xfrm>
                <a:off x="0" y="6019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1" name="Shape 31"/>
              <p:cNvCxnSpPr/>
              <p:nvPr/>
            </p:nvCxnSpPr>
            <p:spPr>
              <a:xfrm>
                <a:off x="0" y="6324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2" name="Shape 32"/>
              <p:cNvCxnSpPr/>
              <p:nvPr/>
            </p:nvCxnSpPr>
            <p:spPr>
              <a:xfrm>
                <a:off x="0" y="6629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3" name="Shape 33"/>
              <p:cNvCxnSpPr/>
              <p:nvPr/>
            </p:nvCxnSpPr>
            <p:spPr>
              <a:xfrm>
                <a:off x="228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4" name="Shape 34"/>
              <p:cNvCxnSpPr/>
              <p:nvPr/>
            </p:nvCxnSpPr>
            <p:spPr>
              <a:xfrm>
                <a:off x="533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5" name="Shape 35"/>
              <p:cNvCxnSpPr/>
              <p:nvPr/>
            </p:nvCxnSpPr>
            <p:spPr>
              <a:xfrm>
                <a:off x="838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6" name="Shape 36"/>
              <p:cNvCxnSpPr/>
              <p:nvPr/>
            </p:nvCxnSpPr>
            <p:spPr>
              <a:xfrm>
                <a:off x="1143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7" name="Shape 37"/>
              <p:cNvCxnSpPr/>
              <p:nvPr/>
            </p:nvCxnSpPr>
            <p:spPr>
              <a:xfrm>
                <a:off x="1447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8" name="Shape 38"/>
              <p:cNvCxnSpPr/>
              <p:nvPr/>
            </p:nvCxnSpPr>
            <p:spPr>
              <a:xfrm>
                <a:off x="1752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39" name="Shape 39"/>
              <p:cNvCxnSpPr/>
              <p:nvPr/>
            </p:nvCxnSpPr>
            <p:spPr>
              <a:xfrm>
                <a:off x="2057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0" name="Shape 40"/>
              <p:cNvCxnSpPr/>
              <p:nvPr/>
            </p:nvCxnSpPr>
            <p:spPr>
              <a:xfrm>
                <a:off x="2362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1" name="Shape 41"/>
              <p:cNvCxnSpPr/>
              <p:nvPr/>
            </p:nvCxnSpPr>
            <p:spPr>
              <a:xfrm>
                <a:off x="2667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2" name="Shape 42"/>
              <p:cNvCxnSpPr/>
              <p:nvPr/>
            </p:nvCxnSpPr>
            <p:spPr>
              <a:xfrm>
                <a:off x="2971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3" name="Shape 43"/>
              <p:cNvCxnSpPr/>
              <p:nvPr/>
            </p:nvCxnSpPr>
            <p:spPr>
              <a:xfrm>
                <a:off x="3276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4" name="Shape 44"/>
              <p:cNvCxnSpPr/>
              <p:nvPr/>
            </p:nvCxnSpPr>
            <p:spPr>
              <a:xfrm>
                <a:off x="3581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5" name="Shape 45"/>
              <p:cNvCxnSpPr/>
              <p:nvPr/>
            </p:nvCxnSpPr>
            <p:spPr>
              <a:xfrm>
                <a:off x="3886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6" name="Shape 46"/>
              <p:cNvCxnSpPr/>
              <p:nvPr/>
            </p:nvCxnSpPr>
            <p:spPr>
              <a:xfrm>
                <a:off x="4191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7" name="Shape 47"/>
              <p:cNvCxnSpPr/>
              <p:nvPr/>
            </p:nvCxnSpPr>
            <p:spPr>
              <a:xfrm>
                <a:off x="4495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8" name="Shape 48"/>
              <p:cNvCxnSpPr/>
              <p:nvPr/>
            </p:nvCxnSpPr>
            <p:spPr>
              <a:xfrm>
                <a:off x="4800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49" name="Shape 49"/>
              <p:cNvCxnSpPr/>
              <p:nvPr/>
            </p:nvCxnSpPr>
            <p:spPr>
              <a:xfrm>
                <a:off x="5105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0" name="Shape 50"/>
              <p:cNvCxnSpPr/>
              <p:nvPr/>
            </p:nvCxnSpPr>
            <p:spPr>
              <a:xfrm>
                <a:off x="5410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1" name="Shape 51"/>
              <p:cNvCxnSpPr/>
              <p:nvPr/>
            </p:nvCxnSpPr>
            <p:spPr>
              <a:xfrm>
                <a:off x="5715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2" name="Shape 52"/>
              <p:cNvCxnSpPr/>
              <p:nvPr/>
            </p:nvCxnSpPr>
            <p:spPr>
              <a:xfrm>
                <a:off x="6019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3" name="Shape 53"/>
              <p:cNvCxnSpPr/>
              <p:nvPr/>
            </p:nvCxnSpPr>
            <p:spPr>
              <a:xfrm>
                <a:off x="6324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4" name="Shape 54"/>
              <p:cNvCxnSpPr/>
              <p:nvPr/>
            </p:nvCxnSpPr>
            <p:spPr>
              <a:xfrm>
                <a:off x="6629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5" name="Shape 55"/>
              <p:cNvCxnSpPr/>
              <p:nvPr/>
            </p:nvCxnSpPr>
            <p:spPr>
              <a:xfrm>
                <a:off x="6934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6" name="Shape 56"/>
              <p:cNvCxnSpPr/>
              <p:nvPr/>
            </p:nvCxnSpPr>
            <p:spPr>
              <a:xfrm>
                <a:off x="7239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7" name="Shape 57"/>
              <p:cNvCxnSpPr/>
              <p:nvPr/>
            </p:nvCxnSpPr>
            <p:spPr>
              <a:xfrm>
                <a:off x="7543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8" name="Shape 58"/>
              <p:cNvCxnSpPr/>
              <p:nvPr/>
            </p:nvCxnSpPr>
            <p:spPr>
              <a:xfrm>
                <a:off x="7848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59" name="Shape 59"/>
              <p:cNvCxnSpPr/>
              <p:nvPr/>
            </p:nvCxnSpPr>
            <p:spPr>
              <a:xfrm>
                <a:off x="8153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60" name="Shape 60"/>
              <p:cNvCxnSpPr/>
              <p:nvPr/>
            </p:nvCxnSpPr>
            <p:spPr>
              <a:xfrm>
                <a:off x="8458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61" name="Shape 61"/>
              <p:cNvCxnSpPr/>
              <p:nvPr/>
            </p:nvCxnSpPr>
            <p:spPr>
              <a:xfrm>
                <a:off x="8763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62" name="Shape 62"/>
              <p:cNvCxnSpPr/>
              <p:nvPr/>
            </p:nvCxnSpPr>
            <p:spPr>
              <a:xfrm>
                <a:off x="9067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pic>
          <p:nvPicPr>
            <p:cNvPr id="63" name="Shape 63"/>
            <p:cNvPicPr preferRelativeResize="0"/>
            <p:nvPr/>
          </p:nvPicPr>
          <p:blipFill>
            <a:blip r:embed="rId1">
              <a:alphaModFix/>
            </a:blip>
            <a:stretch>
              <a:fillRect/>
            </a:stretch>
          </p:blipFill>
          <p:spPr>
            <a:xfrm>
              <a:off x="8062911" y="0"/>
              <a:ext cx="1079500" cy="6858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" name="Shape 64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rgbClr val="66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Shape 89"/>
          <p:cNvGrpSpPr/>
          <p:nvPr/>
        </p:nvGrpSpPr>
        <p:grpSpPr>
          <a:xfrm>
            <a:off x="0" y="0"/>
            <a:ext cx="9142411" cy="6858000"/>
            <a:chOff x="0" y="0"/>
            <a:chExt cx="9142411" cy="6858000"/>
          </a:xfrm>
        </p:grpSpPr>
        <p:grpSp>
          <p:nvGrpSpPr>
            <p:cNvPr id="90" name="Shape 90"/>
            <p:cNvGrpSpPr/>
            <p:nvPr/>
          </p:nvGrpSpPr>
          <p:grpSpPr>
            <a:xfrm>
              <a:off x="0" y="0"/>
              <a:ext cx="9142411" cy="6856412"/>
              <a:chOff x="0" y="0"/>
              <a:chExt cx="9142411" cy="6856412"/>
            </a:xfrm>
          </p:grpSpPr>
          <p:cxnSp>
            <p:nvCxnSpPr>
              <p:cNvPr id="91" name="Shape 91"/>
              <p:cNvCxnSpPr/>
              <p:nvPr/>
            </p:nvCxnSpPr>
            <p:spPr>
              <a:xfrm>
                <a:off x="0" y="228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2" name="Shape 92"/>
              <p:cNvCxnSpPr/>
              <p:nvPr/>
            </p:nvCxnSpPr>
            <p:spPr>
              <a:xfrm>
                <a:off x="0" y="533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3" name="Shape 93"/>
              <p:cNvCxnSpPr/>
              <p:nvPr/>
            </p:nvCxnSpPr>
            <p:spPr>
              <a:xfrm>
                <a:off x="0" y="838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4" name="Shape 94"/>
              <p:cNvCxnSpPr/>
              <p:nvPr/>
            </p:nvCxnSpPr>
            <p:spPr>
              <a:xfrm>
                <a:off x="0" y="1143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5" name="Shape 95"/>
              <p:cNvCxnSpPr/>
              <p:nvPr/>
            </p:nvCxnSpPr>
            <p:spPr>
              <a:xfrm>
                <a:off x="0" y="1447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6" name="Shape 96"/>
              <p:cNvCxnSpPr/>
              <p:nvPr/>
            </p:nvCxnSpPr>
            <p:spPr>
              <a:xfrm>
                <a:off x="0" y="1752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7" name="Shape 97"/>
              <p:cNvCxnSpPr/>
              <p:nvPr/>
            </p:nvCxnSpPr>
            <p:spPr>
              <a:xfrm>
                <a:off x="0" y="2057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8" name="Shape 98"/>
              <p:cNvCxnSpPr/>
              <p:nvPr/>
            </p:nvCxnSpPr>
            <p:spPr>
              <a:xfrm>
                <a:off x="0" y="2362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99" name="Shape 99"/>
              <p:cNvCxnSpPr/>
              <p:nvPr/>
            </p:nvCxnSpPr>
            <p:spPr>
              <a:xfrm>
                <a:off x="0" y="2667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0" name="Shape 100"/>
              <p:cNvCxnSpPr/>
              <p:nvPr/>
            </p:nvCxnSpPr>
            <p:spPr>
              <a:xfrm>
                <a:off x="0" y="2971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1" name="Shape 101"/>
              <p:cNvCxnSpPr/>
              <p:nvPr/>
            </p:nvCxnSpPr>
            <p:spPr>
              <a:xfrm>
                <a:off x="0" y="3276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2" name="Shape 102"/>
              <p:cNvCxnSpPr/>
              <p:nvPr/>
            </p:nvCxnSpPr>
            <p:spPr>
              <a:xfrm>
                <a:off x="0" y="3581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3" name="Shape 103"/>
              <p:cNvCxnSpPr/>
              <p:nvPr/>
            </p:nvCxnSpPr>
            <p:spPr>
              <a:xfrm>
                <a:off x="0" y="3886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4" name="Shape 104"/>
              <p:cNvCxnSpPr/>
              <p:nvPr/>
            </p:nvCxnSpPr>
            <p:spPr>
              <a:xfrm>
                <a:off x="0" y="4191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5" name="Shape 105"/>
              <p:cNvCxnSpPr/>
              <p:nvPr/>
            </p:nvCxnSpPr>
            <p:spPr>
              <a:xfrm>
                <a:off x="0" y="4495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6" name="Shape 106"/>
              <p:cNvCxnSpPr/>
              <p:nvPr/>
            </p:nvCxnSpPr>
            <p:spPr>
              <a:xfrm>
                <a:off x="0" y="4800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7" name="Shape 107"/>
              <p:cNvCxnSpPr/>
              <p:nvPr/>
            </p:nvCxnSpPr>
            <p:spPr>
              <a:xfrm>
                <a:off x="0" y="5105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8" name="Shape 108"/>
              <p:cNvCxnSpPr/>
              <p:nvPr/>
            </p:nvCxnSpPr>
            <p:spPr>
              <a:xfrm>
                <a:off x="0" y="54102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09" name="Shape 109"/>
              <p:cNvCxnSpPr/>
              <p:nvPr/>
            </p:nvCxnSpPr>
            <p:spPr>
              <a:xfrm>
                <a:off x="0" y="57150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0" name="Shape 110"/>
              <p:cNvCxnSpPr/>
              <p:nvPr/>
            </p:nvCxnSpPr>
            <p:spPr>
              <a:xfrm>
                <a:off x="0" y="60198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1" name="Shape 111"/>
              <p:cNvCxnSpPr/>
              <p:nvPr/>
            </p:nvCxnSpPr>
            <p:spPr>
              <a:xfrm>
                <a:off x="0" y="63246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2" name="Shape 112"/>
              <p:cNvCxnSpPr/>
              <p:nvPr/>
            </p:nvCxnSpPr>
            <p:spPr>
              <a:xfrm>
                <a:off x="0" y="6629400"/>
                <a:ext cx="9142411" cy="0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3" name="Shape 113"/>
              <p:cNvCxnSpPr/>
              <p:nvPr/>
            </p:nvCxnSpPr>
            <p:spPr>
              <a:xfrm>
                <a:off x="228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4" name="Shape 114"/>
              <p:cNvCxnSpPr/>
              <p:nvPr/>
            </p:nvCxnSpPr>
            <p:spPr>
              <a:xfrm>
                <a:off x="533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5" name="Shape 115"/>
              <p:cNvCxnSpPr/>
              <p:nvPr/>
            </p:nvCxnSpPr>
            <p:spPr>
              <a:xfrm>
                <a:off x="838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6" name="Shape 116"/>
              <p:cNvCxnSpPr/>
              <p:nvPr/>
            </p:nvCxnSpPr>
            <p:spPr>
              <a:xfrm>
                <a:off x="1143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7" name="Shape 117"/>
              <p:cNvCxnSpPr/>
              <p:nvPr/>
            </p:nvCxnSpPr>
            <p:spPr>
              <a:xfrm>
                <a:off x="1447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8" name="Shape 118"/>
              <p:cNvCxnSpPr/>
              <p:nvPr/>
            </p:nvCxnSpPr>
            <p:spPr>
              <a:xfrm>
                <a:off x="1752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19" name="Shape 119"/>
              <p:cNvCxnSpPr/>
              <p:nvPr/>
            </p:nvCxnSpPr>
            <p:spPr>
              <a:xfrm>
                <a:off x="2057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0" name="Shape 120"/>
              <p:cNvCxnSpPr/>
              <p:nvPr/>
            </p:nvCxnSpPr>
            <p:spPr>
              <a:xfrm>
                <a:off x="2362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1" name="Shape 121"/>
              <p:cNvCxnSpPr/>
              <p:nvPr/>
            </p:nvCxnSpPr>
            <p:spPr>
              <a:xfrm>
                <a:off x="2667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2" name="Shape 122"/>
              <p:cNvCxnSpPr/>
              <p:nvPr/>
            </p:nvCxnSpPr>
            <p:spPr>
              <a:xfrm>
                <a:off x="2971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3" name="Shape 123"/>
              <p:cNvCxnSpPr/>
              <p:nvPr/>
            </p:nvCxnSpPr>
            <p:spPr>
              <a:xfrm>
                <a:off x="3276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4" name="Shape 124"/>
              <p:cNvCxnSpPr/>
              <p:nvPr/>
            </p:nvCxnSpPr>
            <p:spPr>
              <a:xfrm>
                <a:off x="3581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5" name="Shape 125"/>
              <p:cNvCxnSpPr/>
              <p:nvPr/>
            </p:nvCxnSpPr>
            <p:spPr>
              <a:xfrm>
                <a:off x="3886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6" name="Shape 126"/>
              <p:cNvCxnSpPr/>
              <p:nvPr/>
            </p:nvCxnSpPr>
            <p:spPr>
              <a:xfrm>
                <a:off x="4191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7" name="Shape 127"/>
              <p:cNvCxnSpPr/>
              <p:nvPr/>
            </p:nvCxnSpPr>
            <p:spPr>
              <a:xfrm>
                <a:off x="4495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8" name="Shape 128"/>
              <p:cNvCxnSpPr/>
              <p:nvPr/>
            </p:nvCxnSpPr>
            <p:spPr>
              <a:xfrm>
                <a:off x="4800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29" name="Shape 129"/>
              <p:cNvCxnSpPr/>
              <p:nvPr/>
            </p:nvCxnSpPr>
            <p:spPr>
              <a:xfrm>
                <a:off x="5105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0" name="Shape 130"/>
              <p:cNvCxnSpPr/>
              <p:nvPr/>
            </p:nvCxnSpPr>
            <p:spPr>
              <a:xfrm>
                <a:off x="5410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1" name="Shape 131"/>
              <p:cNvCxnSpPr/>
              <p:nvPr/>
            </p:nvCxnSpPr>
            <p:spPr>
              <a:xfrm>
                <a:off x="5715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2" name="Shape 132"/>
              <p:cNvCxnSpPr/>
              <p:nvPr/>
            </p:nvCxnSpPr>
            <p:spPr>
              <a:xfrm>
                <a:off x="6019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3" name="Shape 133"/>
              <p:cNvCxnSpPr/>
              <p:nvPr/>
            </p:nvCxnSpPr>
            <p:spPr>
              <a:xfrm>
                <a:off x="6324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4" name="Shape 134"/>
              <p:cNvCxnSpPr/>
              <p:nvPr/>
            </p:nvCxnSpPr>
            <p:spPr>
              <a:xfrm>
                <a:off x="6629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5" name="Shape 135"/>
              <p:cNvCxnSpPr/>
              <p:nvPr/>
            </p:nvCxnSpPr>
            <p:spPr>
              <a:xfrm>
                <a:off x="6934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6" name="Shape 136"/>
              <p:cNvCxnSpPr/>
              <p:nvPr/>
            </p:nvCxnSpPr>
            <p:spPr>
              <a:xfrm>
                <a:off x="7239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7" name="Shape 137"/>
              <p:cNvCxnSpPr/>
              <p:nvPr/>
            </p:nvCxnSpPr>
            <p:spPr>
              <a:xfrm>
                <a:off x="7543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8" name="Shape 138"/>
              <p:cNvCxnSpPr/>
              <p:nvPr/>
            </p:nvCxnSpPr>
            <p:spPr>
              <a:xfrm>
                <a:off x="78486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39" name="Shape 139"/>
              <p:cNvCxnSpPr/>
              <p:nvPr/>
            </p:nvCxnSpPr>
            <p:spPr>
              <a:xfrm>
                <a:off x="81534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40" name="Shape 140"/>
              <p:cNvCxnSpPr/>
              <p:nvPr/>
            </p:nvCxnSpPr>
            <p:spPr>
              <a:xfrm>
                <a:off x="84582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41" name="Shape 141"/>
              <p:cNvCxnSpPr/>
              <p:nvPr/>
            </p:nvCxnSpPr>
            <p:spPr>
              <a:xfrm>
                <a:off x="87630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  <p:cxnSp>
            <p:nvCxnSpPr>
              <p:cNvPr id="142" name="Shape 142"/>
              <p:cNvCxnSpPr/>
              <p:nvPr/>
            </p:nvCxnSpPr>
            <p:spPr>
              <a:xfrm>
                <a:off x="9067800" y="0"/>
                <a:ext cx="0" cy="6856412"/>
              </a:xfrm>
              <a:prstGeom prst="straightConnector1">
                <a:avLst/>
              </a:prstGeom>
              <a:noFill/>
              <a:ln cap="sq" cmpd="sng" w="127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pic>
          <p:nvPicPr>
            <p:cNvPr id="143" name="Shape 143"/>
            <p:cNvPicPr preferRelativeResize="0"/>
            <p:nvPr/>
          </p:nvPicPr>
          <p:blipFill>
            <a:blip r:embed="rId1">
              <a:alphaModFix/>
            </a:blip>
            <a:stretch>
              <a:fillRect/>
            </a:stretch>
          </p:blipFill>
          <p:spPr>
            <a:xfrm>
              <a:off x="8062911" y="0"/>
              <a:ext cx="1079500" cy="6858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4" name="Shape 144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77800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6525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524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24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524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524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524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524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10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22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23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24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25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26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03.jpg"/><Relationship Id="rId10" Type="http://schemas.openxmlformats.org/officeDocument/2006/relationships/image" Target="../media/image02.jpg"/><Relationship Id="rId13" Type="http://schemas.openxmlformats.org/officeDocument/2006/relationships/image" Target="../media/image05.jpg"/><Relationship Id="rId12" Type="http://schemas.openxmlformats.org/officeDocument/2006/relationships/image" Target="../media/image01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15" Type="http://schemas.openxmlformats.org/officeDocument/2006/relationships/image" Target="../media/image06.jpg"/><Relationship Id="rId14" Type="http://schemas.openxmlformats.org/officeDocument/2006/relationships/image" Target="../media/image04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03.jpg"/><Relationship Id="rId10" Type="http://schemas.openxmlformats.org/officeDocument/2006/relationships/image" Target="../media/image02.jpg"/><Relationship Id="rId13" Type="http://schemas.openxmlformats.org/officeDocument/2006/relationships/image" Target="../media/image05.jpg"/><Relationship Id="rId12" Type="http://schemas.openxmlformats.org/officeDocument/2006/relationships/image" Target="../media/image01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15" Type="http://schemas.openxmlformats.org/officeDocument/2006/relationships/image" Target="../media/image06.jpg"/><Relationship Id="rId14" Type="http://schemas.openxmlformats.org/officeDocument/2006/relationships/image" Target="../media/image04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_rels/slide6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8.xml.rels><?xml version="1.0" encoding="UTF-8" standalone="yes"?><Relationships xmlns="http://schemas.openxmlformats.org/package/2006/relationships"><Relationship Id="rId10" Type="http://schemas.openxmlformats.org/officeDocument/2006/relationships/image" Target="../media/image06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png"/><Relationship Id="rId4" Type="http://schemas.openxmlformats.org/officeDocument/2006/relationships/image" Target="../media/image02.jpg"/><Relationship Id="rId9" Type="http://schemas.openxmlformats.org/officeDocument/2006/relationships/image" Target="../media/image04.jpg"/><Relationship Id="rId5" Type="http://schemas.openxmlformats.org/officeDocument/2006/relationships/image" Target="../media/image07.jpg"/><Relationship Id="rId6" Type="http://schemas.openxmlformats.org/officeDocument/2006/relationships/image" Target="../media/image03.jpg"/><Relationship Id="rId7" Type="http://schemas.openxmlformats.org/officeDocument/2006/relationships/image" Target="../media/image01.jpg"/><Relationship Id="rId8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Relationship Id="rId4" Type="http://schemas.openxmlformats.org/officeDocument/2006/relationships/image" Target="../media/image08.png"/><Relationship Id="rId9" Type="http://schemas.openxmlformats.org/officeDocument/2006/relationships/image" Target="../media/image11.jpg"/><Relationship Id="rId5" Type="http://schemas.openxmlformats.org/officeDocument/2006/relationships/image" Target="../media/image09.jpg"/><Relationship Id="rId6" Type="http://schemas.openxmlformats.org/officeDocument/2006/relationships/image" Target="../media/image07.jpg"/><Relationship Id="rId7" Type="http://schemas.openxmlformats.org/officeDocument/2006/relationships/image" Target="../media/image13.jpg"/><Relationship Id="rId8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subTitle"/>
          </p:nvPr>
        </p:nvSpPr>
        <p:spPr>
          <a:xfrm>
            <a:off x="1042987" y="1700211"/>
            <a:ext cx="6400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«Обеспечение государственно-общественного управления образованием 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условиях реализации ФГОС»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492500" y="4221162"/>
            <a:ext cx="4319587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9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Государственное бюджетное образовательное учреждение средняя образовательная школа №385 Красносельского района г.Санкт-Петербурга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484436" y="6092825"/>
            <a:ext cx="25193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2012</a:t>
            </a:r>
          </a:p>
        </p:txBody>
      </p:sp>
      <p:grpSp>
        <p:nvGrpSpPr>
          <p:cNvPr id="76" name="Shape 76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77" name="Shape 7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Shape 7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Shape 7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Shape 8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Shape 8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Shape 82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Shape 8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Shape 84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type="title"/>
          </p:nvPr>
        </p:nvSpPr>
        <p:spPr>
          <a:xfrm>
            <a:off x="179386" y="0"/>
            <a:ext cx="7772400" cy="954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2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и задачи проекта</a:t>
            </a:r>
          </a:p>
        </p:txBody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323850" y="836612"/>
            <a:ext cx="7772400" cy="158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2667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проекта</a:t>
            </a:r>
          </a:p>
          <a:p>
            <a:pPr indent="0" lvl="0" marL="2667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 государственно-общественного управления образованием в условиях реализации ФГОС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468312" y="2384425"/>
            <a:ext cx="7199312" cy="3806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177800" lvl="0" marL="17780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проекта</a:t>
            </a:r>
          </a:p>
          <a:p>
            <a:pPr indent="177800" lvl="0" marL="177800" marR="0" rtl="0" algn="l">
              <a:spcBef>
                <a:spcPts val="0"/>
              </a:spcBef>
              <a:buClr>
                <a:schemeClr val="dk1"/>
              </a:buClr>
              <a:buSzPct val="64999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Вовлечь общественность в формирование и 	реализацию образовательной политики 	образовательных учреждений;</a:t>
            </a:r>
          </a:p>
          <a:p>
            <a:pPr indent="177800" lvl="0" marL="177800" marR="0" rtl="0" algn="l">
              <a:spcBef>
                <a:spcPts val="0"/>
              </a:spcBef>
              <a:buClr>
                <a:schemeClr val="dk1"/>
              </a:buClr>
              <a:buSzPct val="59090"/>
              <a:buFont typeface="Arial"/>
              <a:buChar char="●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Развить общественную экспертизу и общественное 	наблюдение в системе образования;</a:t>
            </a:r>
          </a:p>
          <a:p>
            <a:pPr indent="177800" lvl="0" marL="177800" marR="0" rtl="0" algn="l">
              <a:spcBef>
                <a:spcPts val="0"/>
              </a:spcBef>
              <a:buClr>
                <a:schemeClr val="dk1"/>
              </a:buClr>
              <a:buSzPct val="59090"/>
              <a:buFont typeface="Arial"/>
              <a:buChar char="●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Сохранить разумный баланс государственной и 	общественной составляющих в системе 	государственно-общественного управления, их 	обязанности, права, 	полномочия и ответственность на 	всех уровнях управления 	в сфере общего образования</a:t>
            </a:r>
          </a:p>
        </p:txBody>
      </p:sp>
      <p:grpSp>
        <p:nvGrpSpPr>
          <p:cNvPr id="370" name="Shape 370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371" name="Shape 37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2" name="Shape 37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3" name="Shape 37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4" name="Shape 37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5" name="Shape 375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6" name="Shape 376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7" name="Shape 37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8" name="Shape 378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" name="Shape 3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Shape 38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Shape 38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Shape 38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Shape 39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Shape 391"/>
          <p:cNvSpPr txBox="1"/>
          <p:nvPr>
            <p:ph type="title"/>
          </p:nvPr>
        </p:nvSpPr>
        <p:spPr>
          <a:xfrm>
            <a:off x="179386" y="-171450"/>
            <a:ext cx="7772400" cy="954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2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и задачи проекта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323850" y="692150"/>
            <a:ext cx="7488236" cy="5608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2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  <a:r>
              <a:rPr b="0" baseline="0" i="0" lang="en-US" sz="22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22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проекта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Усовершенствовать систему информационного обеспечения 	государственно-общественного управления школой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Повысить информационную открытость образовательных 	учреждений потребителям образовательных 	услуг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Усовершенствовать работу школьных Советов в условиях 	реализации ФГОС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Разработать модель обеспечения государственно-	общественного управления образовательным учреждением  в 	реализации публичности, открытости, доступности системы 	образования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Разработать этапы внедрения данной модели в практику 	образовательного учреждения.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Разработать нормативные и  локальные акты, 	регламентирующие деятельность государственно-	общественного управления в рамках эксперимента.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Создать систему мониторинга эффективности модели 	обеспечения ГОУШ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Shape 3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Shape 3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Shape 3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Shape 4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Shape 40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Shape 40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Shape 40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Shape 404"/>
          <p:cNvSpPr txBox="1"/>
          <p:nvPr>
            <p:ph type="title"/>
          </p:nvPr>
        </p:nvSpPr>
        <p:spPr>
          <a:xfrm>
            <a:off x="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Модель проекта</a:t>
            </a:r>
          </a:p>
        </p:txBody>
      </p:sp>
      <p:cxnSp>
        <p:nvCxnSpPr>
          <p:cNvPr id="405" name="Shape 405"/>
          <p:cNvCxnSpPr/>
          <p:nvPr/>
        </p:nvCxnSpPr>
        <p:spPr>
          <a:xfrm>
            <a:off x="323850" y="6858000"/>
            <a:ext cx="3546475" cy="0"/>
          </a:xfrm>
          <a:prstGeom prst="straightConnector1">
            <a:avLst/>
          </a:pr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cxnSp>
      <p:grpSp>
        <p:nvGrpSpPr>
          <p:cNvPr id="406" name="Shape 406"/>
          <p:cNvGrpSpPr/>
          <p:nvPr/>
        </p:nvGrpSpPr>
        <p:grpSpPr>
          <a:xfrm>
            <a:off x="250824" y="1268411"/>
            <a:ext cx="7772400" cy="5113337"/>
            <a:chOff x="6438900" y="6602411"/>
            <a:chExt cx="23436262" cy="4572000"/>
          </a:xfrm>
        </p:grpSpPr>
        <p:cxnSp>
          <p:nvCxnSpPr>
            <p:cNvPr id="407" name="Shape 407"/>
            <p:cNvCxnSpPr/>
            <p:nvPr/>
          </p:nvCxnSpPr>
          <p:spPr>
            <a:xfrm flipH="1" rot="5400000">
              <a:off x="23872031" y="9744868"/>
              <a:ext cx="571500" cy="1587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08" name="Shape 408"/>
            <p:cNvCxnSpPr/>
            <p:nvPr/>
          </p:nvCxnSpPr>
          <p:spPr>
            <a:xfrm flipH="1" rot="5400000">
              <a:off x="20871656" y="5031580"/>
              <a:ext cx="571500" cy="5999162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09" name="Shape 409"/>
            <p:cNvCxnSpPr/>
            <p:nvPr/>
          </p:nvCxnSpPr>
          <p:spPr>
            <a:xfrm flipH="1" rot="5400000">
              <a:off x="27875706" y="9744868"/>
              <a:ext cx="571500" cy="1587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0" name="Shape 410"/>
            <p:cNvCxnSpPr/>
            <p:nvPr/>
          </p:nvCxnSpPr>
          <p:spPr>
            <a:xfrm rot="-5400000">
              <a:off x="19869943" y="9744868"/>
              <a:ext cx="571500" cy="1587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1" name="Shape 411"/>
            <p:cNvCxnSpPr/>
            <p:nvPr/>
          </p:nvCxnSpPr>
          <p:spPr>
            <a:xfrm flipH="1" rot="5400000">
              <a:off x="15869442" y="9744868"/>
              <a:ext cx="571500" cy="1587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2" name="Shape 412"/>
            <p:cNvCxnSpPr/>
            <p:nvPr/>
          </p:nvCxnSpPr>
          <p:spPr>
            <a:xfrm flipH="1" rot="5400000">
              <a:off x="11868943" y="9744868"/>
              <a:ext cx="571500" cy="1587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3" name="Shape 413"/>
            <p:cNvCxnSpPr/>
            <p:nvPr/>
          </p:nvCxnSpPr>
          <p:spPr>
            <a:xfrm flipH="1" rot="5400000">
              <a:off x="7868443" y="9744868"/>
              <a:ext cx="571500" cy="1587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4" name="Shape 414"/>
            <p:cNvCxnSpPr/>
            <p:nvPr/>
          </p:nvCxnSpPr>
          <p:spPr>
            <a:xfrm rot="-5400000">
              <a:off x="16870362" y="7029449"/>
              <a:ext cx="571500" cy="2003425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5" name="Shape 415"/>
            <p:cNvCxnSpPr/>
            <p:nvPr/>
          </p:nvCxnSpPr>
          <p:spPr>
            <a:xfrm flipH="1" rot="5400000">
              <a:off x="18870612" y="7032624"/>
              <a:ext cx="571500" cy="1997075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6" name="Shape 416"/>
            <p:cNvCxnSpPr/>
            <p:nvPr/>
          </p:nvCxnSpPr>
          <p:spPr>
            <a:xfrm flipH="1" rot="5400000">
              <a:off x="22873493" y="3029743"/>
              <a:ext cx="571500" cy="10002837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7" name="Shape 417"/>
            <p:cNvCxnSpPr/>
            <p:nvPr/>
          </p:nvCxnSpPr>
          <p:spPr>
            <a:xfrm rot="-5400000">
              <a:off x="14870111" y="5029199"/>
              <a:ext cx="571500" cy="6003925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418" name="Shape 418"/>
            <p:cNvCxnSpPr/>
            <p:nvPr/>
          </p:nvCxnSpPr>
          <p:spPr>
            <a:xfrm rot="-5400000">
              <a:off x="12869861" y="3028949"/>
              <a:ext cx="571500" cy="10004425"/>
            </a:xfrm>
            <a:prstGeom prst="straightConnector1">
              <a:avLst/>
            </a:prstGeom>
            <a:solidFill>
              <a:srgbClr val="FFFFFF"/>
            </a:solidFill>
            <a:ln cap="rnd" cmpd="sng" w="2857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419" name="Shape 419"/>
            <p:cNvSpPr/>
            <p:nvPr/>
          </p:nvSpPr>
          <p:spPr>
            <a:xfrm>
              <a:off x="16441737" y="6602411"/>
              <a:ext cx="3429000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Модель обеспечения ГОУШ в условиях реализации ФГОС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6438900" y="8316911"/>
              <a:ext cx="3429000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Нормативно-правовое обеспечение</a:t>
              </a:r>
            </a:p>
          </p:txBody>
        </p:sp>
        <p:sp>
          <p:nvSpPr>
            <p:cNvPr id="421" name="Shape 421"/>
            <p:cNvSpPr/>
            <p:nvPr/>
          </p:nvSpPr>
          <p:spPr>
            <a:xfrm>
              <a:off x="10439400" y="8316911"/>
              <a:ext cx="3429000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3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Организационное обеспечение</a:t>
              </a:r>
            </a:p>
            <a:p>
              <a:pPr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/>
            </a:p>
          </p:txBody>
        </p:sp>
        <p:sp>
          <p:nvSpPr>
            <p:cNvPr id="422" name="Shape 422"/>
            <p:cNvSpPr/>
            <p:nvPr/>
          </p:nvSpPr>
          <p:spPr>
            <a:xfrm>
              <a:off x="26446162" y="8316911"/>
              <a:ext cx="3429000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Финансово-экономическое обеспечение</a:t>
              </a:r>
            </a:p>
          </p:txBody>
        </p:sp>
        <p:sp>
          <p:nvSpPr>
            <p:cNvPr id="423" name="Shape 423"/>
            <p:cNvSpPr/>
            <p:nvPr/>
          </p:nvSpPr>
          <p:spPr>
            <a:xfrm>
              <a:off x="18440400" y="8316911"/>
              <a:ext cx="3427412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Информационное обеспечение</a:t>
              </a:r>
            </a:p>
          </p:txBody>
        </p:sp>
        <p:sp>
          <p:nvSpPr>
            <p:cNvPr id="424" name="Shape 424"/>
            <p:cNvSpPr/>
            <p:nvPr/>
          </p:nvSpPr>
          <p:spPr>
            <a:xfrm>
              <a:off x="14439900" y="8316911"/>
              <a:ext cx="3429000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Кадровое обеспечение</a:t>
              </a:r>
            </a:p>
          </p:txBody>
        </p:sp>
        <p:sp>
          <p:nvSpPr>
            <p:cNvPr id="425" name="Shape 425"/>
            <p:cNvSpPr/>
            <p:nvPr/>
          </p:nvSpPr>
          <p:spPr>
            <a:xfrm>
              <a:off x="6440487" y="10031411"/>
              <a:ext cx="3427412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9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Пакет  документов: рекомендации, положения, регламентирующие деятельность  ОУ в соответствии с  ГОУО и  ФГОС </a:t>
              </a:r>
            </a:p>
          </p:txBody>
        </p:sp>
        <p:sp>
          <p:nvSpPr>
            <p:cNvPr id="426" name="Shape 426"/>
            <p:cNvSpPr/>
            <p:nvPr/>
          </p:nvSpPr>
          <p:spPr>
            <a:xfrm>
              <a:off x="10440986" y="10031411"/>
              <a:ext cx="3427412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координационный совет, группы по введению и реализации ГОУО и  ФГОС  </a:t>
              </a:r>
            </a:p>
          </p:txBody>
        </p:sp>
        <p:sp>
          <p:nvSpPr>
            <p:cNvPr id="427" name="Shape 427"/>
            <p:cNvSpPr/>
            <p:nvPr/>
          </p:nvSpPr>
          <p:spPr>
            <a:xfrm>
              <a:off x="14441487" y="10031411"/>
              <a:ext cx="3427412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директор, заместитель по ОЭР,  члены педагогического  коллектив</a:t>
              </a:r>
              <a:r>
                <a:rPr b="0" baseline="0" i="0" lang="en-US" sz="1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</a:t>
              </a:r>
            </a:p>
          </p:txBody>
        </p:sp>
        <p:sp>
          <p:nvSpPr>
            <p:cNvPr id="428" name="Shape 428"/>
            <p:cNvSpPr/>
            <p:nvPr/>
          </p:nvSpPr>
          <p:spPr>
            <a:xfrm>
              <a:off x="18440400" y="10031411"/>
              <a:ext cx="3427412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1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сайт, публичные слушания, публичный доклад, круглые столы, семинары, публикации</a:t>
              </a:r>
            </a:p>
          </p:txBody>
        </p:sp>
        <p:sp>
          <p:nvSpPr>
            <p:cNvPr id="429" name="Shape 429"/>
            <p:cNvSpPr/>
            <p:nvPr/>
          </p:nvSpPr>
          <p:spPr>
            <a:xfrm>
              <a:off x="26447750" y="10031411"/>
              <a:ext cx="3427412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9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Корректировка плана финансово-хозяйственной деятельности с учетом реализации проекта, план внебюджетной деят-ти с учетом реализации проекта</a:t>
              </a:r>
            </a:p>
          </p:txBody>
        </p:sp>
        <p:sp>
          <p:nvSpPr>
            <p:cNvPr id="430" name="Shape 430"/>
            <p:cNvSpPr/>
            <p:nvPr/>
          </p:nvSpPr>
          <p:spPr>
            <a:xfrm>
              <a:off x="22442487" y="8316911"/>
              <a:ext cx="3429000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Материально-техническое  обеспечение</a:t>
              </a:r>
            </a:p>
          </p:txBody>
        </p:sp>
        <p:sp>
          <p:nvSpPr>
            <p:cNvPr id="431" name="Shape 431"/>
            <p:cNvSpPr/>
            <p:nvPr/>
          </p:nvSpPr>
          <p:spPr>
            <a:xfrm>
              <a:off x="22439312" y="10031411"/>
              <a:ext cx="3436936" cy="1143000"/>
            </a:xfrm>
            <a:prstGeom prst="roundRect">
              <a:avLst>
                <a:gd fmla="val 16667" name="adj"/>
              </a:avLst>
            </a:prstGeom>
            <a:solidFill>
              <a:srgbClr val="BBE0E3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1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Стенд, памятки, брошюры про ГОУШ, компьютерное обеспечение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/>
          <p:nvPr/>
        </p:nvSpPr>
        <p:spPr>
          <a:xfrm>
            <a:off x="0" y="2894011"/>
            <a:ext cx="1476375" cy="1260474"/>
          </a:xfrm>
          <a:prstGeom prst="ellipse">
            <a:avLst/>
          </a:pr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Модель Обеспечения ГОУШ</a:t>
            </a:r>
          </a:p>
        </p:txBody>
      </p:sp>
      <p:grpSp>
        <p:nvGrpSpPr>
          <p:cNvPr id="438" name="Shape 438"/>
          <p:cNvGrpSpPr/>
          <p:nvPr/>
        </p:nvGrpSpPr>
        <p:grpSpPr>
          <a:xfrm>
            <a:off x="1382712" y="1916111"/>
            <a:ext cx="6764337" cy="3313113"/>
            <a:chOff x="1382712" y="1916111"/>
            <a:chExt cx="6764337" cy="3313113"/>
          </a:xfrm>
        </p:grpSpPr>
        <p:cxnSp>
          <p:nvCxnSpPr>
            <p:cNvPr id="439" name="Shape 439"/>
            <p:cNvCxnSpPr/>
            <p:nvPr/>
          </p:nvCxnSpPr>
          <p:spPr>
            <a:xfrm>
              <a:off x="3419475" y="3573462"/>
              <a:ext cx="590550" cy="127000"/>
            </a:xfrm>
            <a:prstGeom prst="straightConnector1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triangle"/>
            </a:ln>
          </p:spPr>
        </p:cxnSp>
        <p:cxnSp>
          <p:nvCxnSpPr>
            <p:cNvPr id="440" name="Shape 440"/>
            <p:cNvCxnSpPr/>
            <p:nvPr/>
          </p:nvCxnSpPr>
          <p:spPr>
            <a:xfrm flipH="1" rot="10800000">
              <a:off x="3276600" y="2924175"/>
              <a:ext cx="739775" cy="377824"/>
            </a:xfrm>
            <a:prstGeom prst="straightConnector1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triangle"/>
            </a:ln>
          </p:spPr>
        </p:cxnSp>
        <p:sp>
          <p:nvSpPr>
            <p:cNvPr id="441" name="Shape 441"/>
            <p:cNvSpPr/>
            <p:nvPr/>
          </p:nvSpPr>
          <p:spPr>
            <a:xfrm>
              <a:off x="1908175" y="2894011"/>
              <a:ext cx="1644649" cy="1260474"/>
            </a:xfrm>
            <a:prstGeom prst="ellipse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/>
            </a:p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Эффективность ГОУШ</a:t>
              </a:r>
            </a:p>
          </p:txBody>
        </p:sp>
        <p:sp>
          <p:nvSpPr>
            <p:cNvPr id="442" name="Shape 442"/>
            <p:cNvSpPr/>
            <p:nvPr/>
          </p:nvSpPr>
          <p:spPr>
            <a:xfrm>
              <a:off x="2351086" y="1916111"/>
              <a:ext cx="2363786" cy="503236"/>
            </a:xfrm>
            <a:prstGeom prst="ellipse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Законность СУ</a:t>
              </a:r>
            </a:p>
          </p:txBody>
        </p:sp>
        <p:sp>
          <p:nvSpPr>
            <p:cNvPr id="443" name="Shape 443"/>
            <p:cNvSpPr/>
            <p:nvPr/>
          </p:nvSpPr>
          <p:spPr>
            <a:xfrm>
              <a:off x="4011612" y="2609850"/>
              <a:ext cx="2362200" cy="504824"/>
            </a:xfrm>
            <a:prstGeom prst="ellipse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Открытость СУ</a:t>
              </a:r>
            </a:p>
          </p:txBody>
        </p:sp>
        <p:sp>
          <p:nvSpPr>
            <p:cNvPr id="444" name="Shape 444"/>
            <p:cNvSpPr/>
            <p:nvPr/>
          </p:nvSpPr>
          <p:spPr>
            <a:xfrm>
              <a:off x="4011612" y="3398837"/>
              <a:ext cx="4135437" cy="628649"/>
            </a:xfrm>
            <a:prstGeom prst="ellipse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Доступность и равноправие СУ</a:t>
              </a:r>
            </a:p>
          </p:txBody>
        </p:sp>
        <p:sp>
          <p:nvSpPr>
            <p:cNvPr id="445" name="Shape 445"/>
            <p:cNvSpPr/>
            <p:nvPr/>
          </p:nvSpPr>
          <p:spPr>
            <a:xfrm>
              <a:off x="4011612" y="4216400"/>
              <a:ext cx="2509837" cy="503236"/>
            </a:xfrm>
            <a:prstGeom prst="ellipse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Публичность СУ</a:t>
              </a:r>
            </a:p>
          </p:txBody>
        </p:sp>
        <p:cxnSp>
          <p:nvCxnSpPr>
            <p:cNvPr id="446" name="Shape 446"/>
            <p:cNvCxnSpPr/>
            <p:nvPr/>
          </p:nvCxnSpPr>
          <p:spPr>
            <a:xfrm>
              <a:off x="1382712" y="3398837"/>
              <a:ext cx="739775" cy="1587"/>
            </a:xfrm>
            <a:prstGeom prst="straightConnector1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triangle"/>
            </a:ln>
          </p:spPr>
        </p:cxnSp>
        <p:cxnSp>
          <p:nvCxnSpPr>
            <p:cNvPr id="447" name="Shape 447"/>
            <p:cNvCxnSpPr/>
            <p:nvPr/>
          </p:nvCxnSpPr>
          <p:spPr>
            <a:xfrm rot="10800000">
              <a:off x="2905125" y="2452686"/>
              <a:ext cx="0" cy="377824"/>
            </a:xfrm>
            <a:prstGeom prst="straightConnector1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triangle"/>
            </a:ln>
          </p:spPr>
        </p:cxnSp>
        <p:cxnSp>
          <p:nvCxnSpPr>
            <p:cNvPr id="448" name="Shape 448"/>
            <p:cNvCxnSpPr/>
            <p:nvPr/>
          </p:nvCxnSpPr>
          <p:spPr>
            <a:xfrm>
              <a:off x="3319462" y="3998912"/>
              <a:ext cx="739775" cy="377824"/>
            </a:xfrm>
            <a:prstGeom prst="straightConnector1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triangle"/>
            </a:ln>
          </p:spPr>
        </p:cxnSp>
        <p:sp>
          <p:nvSpPr>
            <p:cNvPr id="449" name="Shape 449"/>
            <p:cNvSpPr/>
            <p:nvPr/>
          </p:nvSpPr>
          <p:spPr>
            <a:xfrm>
              <a:off x="2351086" y="4851400"/>
              <a:ext cx="2806699" cy="377824"/>
            </a:xfrm>
            <a:prstGeom prst="ellipse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Ответственность СУ</a:t>
              </a:r>
            </a:p>
          </p:txBody>
        </p:sp>
        <p:cxnSp>
          <p:nvCxnSpPr>
            <p:cNvPr id="450" name="Shape 450"/>
            <p:cNvCxnSpPr/>
            <p:nvPr/>
          </p:nvCxnSpPr>
          <p:spPr>
            <a:xfrm>
              <a:off x="2843211" y="4149725"/>
              <a:ext cx="209549" cy="636586"/>
            </a:xfrm>
            <a:prstGeom prst="straightConnector1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triangle"/>
            </a:ln>
          </p:spPr>
        </p:cxnSp>
      </p:grpSp>
      <p:sp>
        <p:nvSpPr>
          <p:cNvPr id="451" name="Shape 451"/>
          <p:cNvSpPr txBox="1"/>
          <p:nvPr>
            <p:ph type="title"/>
          </p:nvPr>
        </p:nvSpPr>
        <p:spPr>
          <a:xfrm>
            <a:off x="179386" y="404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44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Модель проекта</a:t>
            </a:r>
          </a:p>
        </p:txBody>
      </p:sp>
      <p:grpSp>
        <p:nvGrpSpPr>
          <p:cNvPr id="452" name="Shape 452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453" name="Shape 45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4" name="Shape 45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5" name="Shape 45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6" name="Shape 45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7" name="Shape 45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8" name="Shape 458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9" name="Shape 459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0" name="Shape 460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Shape 4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Shape 4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Shape 4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Shape 4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Shape 47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Shape 47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Shape 47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Shape 473"/>
          <p:cNvSpPr txBox="1"/>
          <p:nvPr>
            <p:ph type="title"/>
          </p:nvPr>
        </p:nvSpPr>
        <p:spPr>
          <a:xfrm>
            <a:off x="250825" y="333375"/>
            <a:ext cx="7772400" cy="908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3200" u="none" cap="small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Сроки и этапы реализации проекта:</a:t>
            </a:r>
          </a:p>
        </p:txBody>
      </p:sp>
      <p:sp>
        <p:nvSpPr>
          <p:cNvPr id="474" name="Shape 474"/>
          <p:cNvSpPr txBox="1"/>
          <p:nvPr>
            <p:ph idx="1" type="body"/>
          </p:nvPr>
        </p:nvSpPr>
        <p:spPr>
          <a:xfrm>
            <a:off x="250825" y="1844675"/>
            <a:ext cx="7634287" cy="3313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35560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этап: Организационно-подготовительный этап (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2011 – 2012 уч.г.)</a:t>
            </a:r>
          </a:p>
          <a:p>
            <a:pPr indent="35560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этап: Основной (Внедренческий) этап (2012-2013 уч. года)</a:t>
            </a:r>
          </a:p>
          <a:p>
            <a:pPr indent="35560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этап:  Итоговый этап (2014 год)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75" name="Shape 475"/>
          <p:cNvCxnSpPr/>
          <p:nvPr/>
        </p:nvCxnSpPr>
        <p:spPr>
          <a:xfrm>
            <a:off x="0" y="1412875"/>
            <a:ext cx="7956549" cy="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Shape 4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Shape 4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Shape 4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Shape 4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Shape 48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Shape 48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Shape 48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Shape 487"/>
          <p:cNvSpPr txBox="1"/>
          <p:nvPr>
            <p:ph type="title"/>
          </p:nvPr>
        </p:nvSpPr>
        <p:spPr>
          <a:xfrm>
            <a:off x="250825" y="0"/>
            <a:ext cx="7772400" cy="908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2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 реализации проекта</a:t>
            </a:r>
          </a:p>
        </p:txBody>
      </p:sp>
      <p:sp>
        <p:nvSpPr>
          <p:cNvPr id="488" name="Shape 488"/>
          <p:cNvSpPr txBox="1"/>
          <p:nvPr>
            <p:ph idx="1" type="body"/>
          </p:nvPr>
        </p:nvSpPr>
        <p:spPr>
          <a:xfrm>
            <a:off x="468312" y="908050"/>
            <a:ext cx="7343775" cy="577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3556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этап: Организационно-подготовительный этап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(2012 -2013):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Осуществление анализа современного состояния проблемы: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литературы по теме исследования, определение целей, задач исследования;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формулирование гипотезы;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плана опытно-экспериментальной работы;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первичный сбор материала.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аналитической справки о развитии государственно-общественного управления и самоуправления в школе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обучения по вопросам ГОУШ для педагогические работники ОУ, родительская общественность и др. 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Приведение в соответствие с ФГОС нормативно-правовой базы ОУ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модели обеспечения общественно-государственного управления школы</a:t>
            </a:r>
          </a:p>
        </p:txBody>
      </p:sp>
      <p:cxnSp>
        <p:nvCxnSpPr>
          <p:cNvPr id="489" name="Shape 489"/>
          <p:cNvCxnSpPr/>
          <p:nvPr/>
        </p:nvCxnSpPr>
        <p:spPr>
          <a:xfrm>
            <a:off x="0" y="765175"/>
            <a:ext cx="7956549" cy="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Shape 4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Shape 4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Shape 4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Shape 49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Shape 49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Shape 50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501" name="Shape 501"/>
          <p:cNvSpPr txBox="1"/>
          <p:nvPr>
            <p:ph type="title"/>
          </p:nvPr>
        </p:nvSpPr>
        <p:spPr>
          <a:xfrm>
            <a:off x="250825" y="0"/>
            <a:ext cx="7772400" cy="908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2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 реализации проекта</a:t>
            </a:r>
          </a:p>
        </p:txBody>
      </p:sp>
      <p:sp>
        <p:nvSpPr>
          <p:cNvPr id="502" name="Shape 502"/>
          <p:cNvSpPr txBox="1"/>
          <p:nvPr>
            <p:ph idx="1" type="body"/>
          </p:nvPr>
        </p:nvSpPr>
        <p:spPr>
          <a:xfrm>
            <a:off x="250825" y="836612"/>
            <a:ext cx="7634287" cy="602138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355600" lvl="0" marL="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этап: Внедрения проекта,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2012-2014 гг.</a:t>
            </a:r>
          </a:p>
          <a:p>
            <a:pPr indent="355600" lvl="0" marL="0" marR="0" rtl="0" algn="l">
              <a:lnSpc>
                <a:spcPct val="9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Внедрение модели обеспечения общественно-государственного управления школы</a:t>
            </a:r>
          </a:p>
          <a:p>
            <a:pPr indent="355600" lvl="0" marL="0" marR="0" rtl="0" algn="l">
              <a:lnSpc>
                <a:spcPct val="9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Проведение мероприятий (семинаров, круглых столов, конференций и др.) по вопросам внедрения модели обеспечения ГОУШ</a:t>
            </a:r>
          </a:p>
          <a:p>
            <a:pPr indent="355600" lvl="0" marL="0" marR="0" rtl="0" algn="l">
              <a:lnSpc>
                <a:spcPct val="9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и проведение общественного наблюдения (процедуры итоговой аттестации учащихся; деятельность аттестационных, конфликтных и иных комиссий; конкурсные процедуры при проведении мероприятий в сфере образования; организация питания и медицинского обеспечения образовательного процесса </a:t>
            </a:r>
          </a:p>
          <a:p>
            <a:pPr indent="355600" lvl="0" marL="0" marR="0" rtl="0" algn="l">
              <a:lnSpc>
                <a:spcPct val="9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Внедрение новых форм работы с родителями в образовательном и в воспитательном пространстве школы; </a:t>
            </a:r>
          </a:p>
          <a:p>
            <a:pPr indent="355600" lvl="0" marL="0" marR="0" rtl="0" algn="l">
              <a:lnSpc>
                <a:spcPct val="9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 утверждение порядка подготовки публичных докладов о состоянии и перспективах развития  образовательных учреждений</a:t>
            </a:r>
          </a:p>
          <a:p>
            <a:pPr indent="355600" lvl="0" marL="0" marR="0" rtl="0" algn="l">
              <a:lnSpc>
                <a:spcPct val="9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плана мероприятий, направленных на повышение единства и целостности воспитательного процесса в семье и школе;</a:t>
            </a:r>
          </a:p>
          <a:p>
            <a:pPr indent="355600" lvl="0" marL="0" marR="0" rtl="0" algn="l">
              <a:lnSpc>
                <a:spcPct val="8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критериев и показателей оценки эффективности новых форм работы с родителями ;</a:t>
            </a:r>
          </a:p>
          <a:p>
            <a:pPr indent="355600" lvl="0" marL="0" marR="0" rtl="0" algn="l">
              <a:lnSpc>
                <a:spcPct val="8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систематизация результатов;</a:t>
            </a:r>
          </a:p>
          <a:p>
            <a:pPr indent="355600" lvl="0" marL="0" marR="0" rtl="0" algn="l">
              <a:lnSpc>
                <a:spcPct val="85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60526"/>
              <a:buFont typeface="Arial"/>
              <a:buChar char="●"/>
            </a:pPr>
            <a:r>
              <a:rPr b="0" baseline="0" i="0" lang="en-US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баз данных.</a:t>
            </a:r>
          </a:p>
        </p:txBody>
      </p:sp>
      <p:cxnSp>
        <p:nvCxnSpPr>
          <p:cNvPr id="503" name="Shape 503"/>
          <p:cNvCxnSpPr/>
          <p:nvPr/>
        </p:nvCxnSpPr>
        <p:spPr>
          <a:xfrm>
            <a:off x="0" y="765175"/>
            <a:ext cx="7956549" cy="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8" name="Shape 5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Shape 5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Shape 5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Shape 5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Shape 5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Shape 5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Shape 5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515" name="Shape 515"/>
          <p:cNvSpPr txBox="1"/>
          <p:nvPr>
            <p:ph type="title"/>
          </p:nvPr>
        </p:nvSpPr>
        <p:spPr>
          <a:xfrm>
            <a:off x="250825" y="0"/>
            <a:ext cx="7772400" cy="908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2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 реализации проекта</a:t>
            </a:r>
          </a:p>
        </p:txBody>
      </p:sp>
      <p:sp>
        <p:nvSpPr>
          <p:cNvPr id="516" name="Shape 516"/>
          <p:cNvSpPr txBox="1"/>
          <p:nvPr>
            <p:ph idx="1" type="body"/>
          </p:nvPr>
        </p:nvSpPr>
        <p:spPr>
          <a:xfrm>
            <a:off x="250825" y="1052512"/>
            <a:ext cx="7634287" cy="580548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3556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этап: итоговый, 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 г.</a:t>
            </a:r>
            <a:r>
              <a:rPr b="0" baseline="0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Проведение мероприятий (семинаров, круглых столов, конференций и др.) по  вопросам реализации модели обеспечения ГОУШ;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выполнения задач и  реализации ГОУШ ;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сборника методических рекомендаций, памяток по реализации проекта обеспечения ГОУШ для представителей общественности, руководителей и педагогических работников ОУ 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Обработка, обобщение и корректировка полученных результатов;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соотнесение результатов реализации проекта с поставленными целью и задачами;</a:t>
            </a:r>
          </a:p>
          <a:p>
            <a:pPr indent="3556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 перспектив и путей дальнейшего развития ГОУ школы.</a:t>
            </a:r>
          </a:p>
        </p:txBody>
      </p:sp>
      <p:cxnSp>
        <p:nvCxnSpPr>
          <p:cNvPr id="517" name="Shape 517"/>
          <p:cNvCxnSpPr/>
          <p:nvPr/>
        </p:nvCxnSpPr>
        <p:spPr>
          <a:xfrm>
            <a:off x="0" y="765175"/>
            <a:ext cx="7956549" cy="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Shape 5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Shape 5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Shape 5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Shape 5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Shape 5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Shape 5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Shape 5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29" name="Shape 529"/>
          <p:cNvGraphicFramePr/>
          <p:nvPr/>
        </p:nvGraphicFramePr>
        <p:xfrm>
          <a:off x="179386" y="2428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{72B3C56B-4C79-4F32-8964-DAA48A54E92A}</a:tableStyleId>
              </a:tblPr>
              <a:tblGrid>
                <a:gridCol w="3816350"/>
                <a:gridCol w="3816350"/>
              </a:tblGrid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ПРОДУКТЫ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3497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Организационное обеспечение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1006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Создан Координационный совет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Положение координационного совета, программа работы координационного совета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000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Создана рабочая группа по реализации ФГОС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программа работы рабочей группы 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006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Организован внутришкольный контроль за реализацией ФГОС 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План-график внутришкольного контроля и система мониторинга процесса введения ФГОС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09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Повышена роль родителей в управлении образовательным и воспитательным процессом в классе, в школе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План работы, методические рекомендации по итогам семинаров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01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Распространен положительный опыт семейного воспитания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Статьи, публикации на сайте школы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006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Оптимальная модели организации внеурочной деятельности обучающихся.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Описание модели организации внеурочной деятельности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" name="Shape 5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Shape 5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Shape 5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Shape 5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Shape 5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42" name="Shape 542"/>
          <p:cNvGraphicFramePr/>
          <p:nvPr/>
        </p:nvGraphicFramePr>
        <p:xfrm>
          <a:off x="179386" y="21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{C01402A6-66B1-4EA9-BE43-0E11814C08B4}</a:tableStyleId>
              </a:tblPr>
              <a:tblGrid>
                <a:gridCol w="3324225"/>
                <a:gridCol w="4308475"/>
              </a:tblGrid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ПРОДУКТЫ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242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Нормативно-правовое обеспечение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1463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Соответствие нормативной базы ОУ требованиям ФГОС 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Форма договора о предоставлении общего образования ГБОУ, банк нормативно-правовых документов федерального, регионального, муниципального, школьного уровней.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24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Введен комплексный подход к оценке результатов образования: предметных, метапредметных, личностных.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Положение о портфолио, Положение об европейском языковом портфеле.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736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Оснащение объектов инфраструктуры ОУ необходимым для реализации ФГОС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локальные акты, устанавливающие требования к различным объектам инфраструктуры общеобразовательного учреждения с учетом требований к минимальной оснащенности образовательного процесса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006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Соответствие должностных инструкций работников ОУ нормативным требованиям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пакет должностных инструкций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79386" y="6207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24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Способна ли современная школа к переходу на новые стандарты без обновления системы управления?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250825" y="188911"/>
            <a:ext cx="48974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12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Проблемный вопрос:</a:t>
            </a:r>
          </a:p>
        </p:txBody>
      </p:sp>
      <p:sp>
        <p:nvSpPr>
          <p:cNvPr id="194" name="Shape 194"/>
          <p:cNvSpPr/>
          <p:nvPr/>
        </p:nvSpPr>
        <p:spPr>
          <a:xfrm>
            <a:off x="4211637" y="1989136"/>
            <a:ext cx="3455986" cy="1511299"/>
          </a:xfrm>
          <a:prstGeom prst="foldedCorner">
            <a:avLst>
              <a:gd fmla="val 16667" name="adj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недостаточность соответствующей нормативной правовой базы, регулирующей участие общественности в управлении образованием;</a:t>
            </a:r>
          </a:p>
        </p:txBody>
      </p:sp>
      <p:sp>
        <p:nvSpPr>
          <p:cNvPr id="195" name="Shape 195"/>
          <p:cNvSpPr/>
          <p:nvPr/>
        </p:nvSpPr>
        <p:spPr>
          <a:xfrm>
            <a:off x="468312" y="2997200"/>
            <a:ext cx="3598862" cy="2520949"/>
          </a:xfrm>
          <a:prstGeom prst="righ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«Об утверждении Концепции развития государственно-общественного управления образованием в Санкт-Петербурге» от от 31.01.2011 </a:t>
            </a:r>
          </a:p>
        </p:txBody>
      </p:sp>
      <p:cxnSp>
        <p:nvCxnSpPr>
          <p:cNvPr id="196" name="Shape 196"/>
          <p:cNvCxnSpPr/>
          <p:nvPr/>
        </p:nvCxnSpPr>
        <p:spPr>
          <a:xfrm>
            <a:off x="0" y="1844675"/>
            <a:ext cx="7885112" cy="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7" name="Shape 197"/>
          <p:cNvSpPr/>
          <p:nvPr/>
        </p:nvSpPr>
        <p:spPr>
          <a:xfrm>
            <a:off x="4211637" y="5084762"/>
            <a:ext cx="3529012" cy="1366836"/>
          </a:xfrm>
          <a:prstGeom prst="foldedCorner">
            <a:avLst>
              <a:gd fmla="val 16667" name="adj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авторитарность большей части руководителей образовательных учреждений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98" name="Shape 198"/>
          <p:cNvSpPr/>
          <p:nvPr/>
        </p:nvSpPr>
        <p:spPr>
          <a:xfrm>
            <a:off x="4211637" y="3573462"/>
            <a:ext cx="3529012" cy="1439862"/>
          </a:xfrm>
          <a:prstGeom prst="foldedCorner">
            <a:avLst>
              <a:gd fmla="val 16667" name="adj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недостаточная заинтересованность  представителей общественности в управлении и развитии образовательных учреждений;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grpSp>
        <p:nvGrpSpPr>
          <p:cNvPr id="199" name="Shape 199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200" name="Shape 20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1" name="Shape 20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2" name="Shape 20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Shape 20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Shape 20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Shape 205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Shape 206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Shape 207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Shape 5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Shape 5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Shape 5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Shape 5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Shape 55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Shape 55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5" name="Shape 555"/>
          <p:cNvGraphicFramePr/>
          <p:nvPr/>
        </p:nvGraphicFramePr>
        <p:xfrm>
          <a:off x="228600" y="45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{2A6B737C-8FAA-419E-8D30-E8674A626F5E}</a:tableStyleId>
              </a:tblPr>
              <a:tblGrid>
                <a:gridCol w="3756025"/>
                <a:gridCol w="3756025"/>
              </a:tblGrid>
              <a:tr h="666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ПРОДУКТЫ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3337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Финансово-экономическое обеспечение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2835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Установление заработной платы и прочих выплат работникам ОУ в соответствии с НСОТ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Локальные акты, регламентирующие установление стимулирующих надбавок и доплат, порядок и размеры премирования в соответствии с новой системой оплаты труда.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Положение о портфолио учителя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0" name="Shape 5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Shape 5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Shape 5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Shape 5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Shape 56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Shape 56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Shape 56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7" name="Shape 567"/>
          <p:cNvGraphicFramePr/>
          <p:nvPr/>
        </p:nvGraphicFramePr>
        <p:xfrm>
          <a:off x="179386" y="260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{0654C82E-E125-4AC1-8AD2-A343FCC7E411}</a:tableStyleId>
              </a:tblPr>
              <a:tblGrid>
                <a:gridCol w="3852850"/>
                <a:gridCol w="3852850"/>
              </a:tblGrid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ПРОДУКТЫ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8100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Информационное обеспечение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822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Повышение информационной поддержки ГОУШ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Рекомендации (требования) по разработке официальных сайтов. Положение о сайте ОУ.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55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Создана система публичной отчетности о результатах деятельности образовательного учреждения (ежегодный публичный доклад образовательного учреждения, публичные слушания).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Положение о публичном докладе(создан раздел о ходе реализации ФГОС, раздел управление школой). Регламент публичных слушаний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7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Создана на сайте ОУ страничка директора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Рекомендации к созданию странички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79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Создан сайт учеников ОУ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Рекомендации по созданию сайта Ученическому совету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79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Создан сайт родителей учеников ОУ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Рекомендации по созданию сайта Родительской общественности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11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Эффективное, качественное государственно-общественное управление школой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Сборник методических рекомендаций, памяток по обеспечению ГОУШ для представителей общественности, руководителей и педагогических работников ОУ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/>
          <p:nvPr>
            <p:ph type="title"/>
          </p:nvPr>
        </p:nvSpPr>
        <p:spPr>
          <a:xfrm>
            <a:off x="-468312" y="0"/>
            <a:ext cx="7772400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marante"/>
              <a:buNone/>
            </a:pPr>
            <a:r>
              <a:rPr b="1" baseline="0" i="0" lang="en-US" sz="3400" u="none" cap="none" strike="noStrike">
                <a:solidFill>
                  <a:schemeClr val="dk1"/>
                </a:solidFill>
                <a:latin typeface="Amarante"/>
                <a:ea typeface="Amarante"/>
                <a:cs typeface="Amarante"/>
                <a:sym typeface="Amarante"/>
              </a:rPr>
              <a:t>Риски</a:t>
            </a:r>
          </a:p>
        </p:txBody>
      </p:sp>
      <p:graphicFrame>
        <p:nvGraphicFramePr>
          <p:cNvPr id="573" name="Shape 573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{D497DFDC-18DC-44C1-AE03-70C22332874C}</a:tableStyleId>
              </a:tblPr>
              <a:tblGrid>
                <a:gridCol w="2389175"/>
                <a:gridCol w="5172075"/>
              </a:tblGrid>
              <a:tr h="5175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Риски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Пути преодоления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103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Непринятие идеи педагогами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проведение мероприятий по устранению отрицательной мотивации;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убеждение словом, приведение убедительных аргументов в защиту идеи.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организация работы через библиотеку и компьютерные программы.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433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44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Риск непринятия идеи родителями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- проведение собраний, семинаров-практикумов для родителей в удобное для них время;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привлечение психологической службы. 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766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44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Риск формализма,  «игры в общественное участие»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just">
                        <a:spcBef>
                          <a:spcPts val="44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внедрение механизмов публичной отчетности, общественной экспертизы и общественного аудита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pSp>
        <p:nvGrpSpPr>
          <p:cNvPr id="574" name="Shape 574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575" name="Shape 57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6" name="Shape 57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7" name="Shape 57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8" name="Shape 57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9" name="Shape 579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0" name="Shape 580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1" name="Shape 581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2" name="Shape 582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/>
          <p:nvPr>
            <p:ph type="title"/>
          </p:nvPr>
        </p:nvSpPr>
        <p:spPr>
          <a:xfrm>
            <a:off x="250825" y="-1714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marante"/>
              <a:buNone/>
            </a:pPr>
            <a:r>
              <a:rPr b="1" baseline="0" i="0" lang="en-US" sz="3400" u="none" cap="none" strike="noStrike">
                <a:solidFill>
                  <a:schemeClr val="dk1"/>
                </a:solidFill>
                <a:latin typeface="Amarante"/>
                <a:ea typeface="Amarante"/>
                <a:cs typeface="Amarante"/>
                <a:sym typeface="Amarante"/>
              </a:rPr>
              <a:t>Риски</a:t>
            </a:r>
          </a:p>
        </p:txBody>
      </p:sp>
      <p:graphicFrame>
        <p:nvGraphicFramePr>
          <p:cNvPr id="588" name="Shape 588"/>
          <p:cNvGraphicFramePr/>
          <p:nvPr/>
        </p:nvGraphicFramePr>
        <p:xfrm>
          <a:off x="179386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{6BFFC062-41B8-4050-BFC3-2547FBBB2CFC}</a:tableStyleId>
              </a:tblPr>
              <a:tblGrid>
                <a:gridCol w="2487600"/>
                <a:gridCol w="5360975"/>
              </a:tblGrid>
              <a:tr h="5175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56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Риски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56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Пути преодоления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103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Риск отсутствия положительной мотивации у педагогов 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59090"/>
                        <a:buFont typeface="Arial"/>
                        <a:buChar char="●"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разработка системы мероприятий с целью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формирования положительной мотивации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(моральное и материальное стимулирование педагогов);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организация индивидуальной работы с педагогами. 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73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Риск несоответствия ожидаемого результата и деятельности Совета родительской общественности 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распределение функциональных обязанностей между участниками Совета родительской общественности;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составление перспективного плана работы;</a:t>
                      </a:r>
                    </a:p>
                    <a:p>
                      <a:pPr indent="0" lvl="0" marL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aseline="0" lang="en-US" sz="2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координация и контроль за исполнением работы со стороны председателя Совета и администрации школы. 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pSp>
        <p:nvGrpSpPr>
          <p:cNvPr id="589" name="Shape 589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590" name="Shape 59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1" name="Shape 5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2" name="Shape 59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3" name="Shape 59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4" name="Shape 59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5" name="Shape 595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6" name="Shape 596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7" name="Shape 597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 txBox="1"/>
          <p:nvPr>
            <p:ph type="title"/>
          </p:nvPr>
        </p:nvSpPr>
        <p:spPr>
          <a:xfrm>
            <a:off x="250825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marante"/>
              <a:buNone/>
            </a:pPr>
            <a:r>
              <a:rPr b="1" baseline="0" i="0" lang="en-US" sz="3800" u="none" cap="none" strike="noStrike">
                <a:solidFill>
                  <a:schemeClr val="dk1"/>
                </a:solidFill>
                <a:latin typeface="Amarante"/>
                <a:ea typeface="Amarante"/>
                <a:cs typeface="Amarante"/>
                <a:sym typeface="Amarante"/>
              </a:rPr>
              <a:t>Ресурсы</a:t>
            </a:r>
          </a:p>
        </p:txBody>
      </p:sp>
      <p:sp>
        <p:nvSpPr>
          <p:cNvPr id="603" name="Shape 603"/>
          <p:cNvSpPr txBox="1"/>
          <p:nvPr>
            <p:ph idx="1" type="body"/>
          </p:nvPr>
        </p:nvSpPr>
        <p:spPr>
          <a:xfrm>
            <a:off x="250825" y="14843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44450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Кадровый потенциал</a:t>
            </a:r>
          </a:p>
          <a:p>
            <a:pPr indent="44450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Нормативно – правовое обеспечение</a:t>
            </a:r>
          </a:p>
          <a:p>
            <a:pPr indent="44450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Финансовые ресурсы</a:t>
            </a:r>
          </a:p>
          <a:p>
            <a:pPr indent="44450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Информационные ресурсы</a:t>
            </a:r>
          </a:p>
          <a:p>
            <a:pPr indent="44450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Материально – техническое обеспечение</a:t>
            </a:r>
          </a:p>
          <a:p>
            <a:pPr indent="-22225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04" name="Shape 604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605" name="Shape 60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6" name="Shape 60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7" name="Shape 60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8" name="Shape 60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9" name="Shape 609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0" name="Shape 610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1" name="Shape 611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2" name="Shape 612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/>
          <p:nvPr>
            <p:ph type="title"/>
          </p:nvPr>
        </p:nvSpPr>
        <p:spPr>
          <a:xfrm>
            <a:off x="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Критерии эффективности работы</a:t>
            </a:r>
          </a:p>
        </p:txBody>
      </p:sp>
      <p:sp>
        <p:nvSpPr>
          <p:cNvPr id="619" name="Shape 619"/>
          <p:cNvSpPr txBox="1"/>
          <p:nvPr>
            <p:ph idx="1" type="body"/>
          </p:nvPr>
        </p:nvSpPr>
        <p:spPr>
          <a:xfrm>
            <a:off x="323850" y="1341437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Aria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социального партнерства.</a:t>
            </a: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Aria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Открытость системы воспитания и обучения, её гибкость и мобильность.</a:t>
            </a: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Aria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Ориентация ОУ на основных заказчиков и потребителей.</a:t>
            </a: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Aria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Реализация субъективной позиции учащихся и родителей в воспитательном пространстве.</a:t>
            </a: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Arial"/>
              <a:buChar char="●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Удовлетворенность родителей результатами обучения и воспитания ребенка, его положением в коллективе школы, социуме.</a:t>
            </a:r>
          </a:p>
        </p:txBody>
      </p:sp>
      <p:grpSp>
        <p:nvGrpSpPr>
          <p:cNvPr id="620" name="Shape 620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621" name="Shape 6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2" name="Shape 6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3" name="Shape 62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4" name="Shape 62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5" name="Shape 625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6" name="Shape 626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7" name="Shape 62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8" name="Shape 628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/>
          <p:nvPr/>
        </p:nvSpPr>
        <p:spPr>
          <a:xfrm>
            <a:off x="2484436" y="1341437"/>
            <a:ext cx="3455986" cy="1749425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«Обеспечение государственно-общественного управления образованием 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условиях реализации ФГОС»</a:t>
            </a:r>
          </a:p>
        </p:txBody>
      </p:sp>
      <p:sp>
        <p:nvSpPr>
          <p:cNvPr id="635" name="Shape 635"/>
          <p:cNvSpPr txBox="1"/>
          <p:nvPr/>
        </p:nvSpPr>
        <p:spPr>
          <a:xfrm>
            <a:off x="3419475" y="3213100"/>
            <a:ext cx="3744912" cy="650874"/>
          </a:xfrm>
          <a:prstGeom prst="rect">
            <a:avLst/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Эффективное, качественное ГОУ школой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539750" y="5229225"/>
            <a:ext cx="3024187" cy="925511"/>
          </a:xfrm>
          <a:prstGeom prst="rect">
            <a:avLst/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престижа и статуса образовательного учреждения в обществе.</a:t>
            </a:r>
          </a:p>
        </p:txBody>
      </p:sp>
      <p:sp>
        <p:nvSpPr>
          <p:cNvPr id="637" name="Shape 637"/>
          <p:cNvSpPr txBox="1"/>
          <p:nvPr/>
        </p:nvSpPr>
        <p:spPr>
          <a:xfrm>
            <a:off x="2124075" y="4292600"/>
            <a:ext cx="3024187" cy="650874"/>
          </a:xfrm>
          <a:prstGeom prst="rect">
            <a:avLst/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Положительная динамика качества образования </a:t>
            </a:r>
          </a:p>
        </p:txBody>
      </p:sp>
      <p:sp>
        <p:nvSpPr>
          <p:cNvPr id="638" name="Shape 638"/>
          <p:cNvSpPr/>
          <p:nvPr/>
        </p:nvSpPr>
        <p:spPr>
          <a:xfrm rot="10800000">
            <a:off x="2339975" y="3644900"/>
            <a:ext cx="1008061" cy="576262"/>
          </a:xfrm>
          <a:custGeom>
            <a:pathLst>
              <a:path extrusionOk="0" h="21600" w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9" name="Shape 639"/>
          <p:cNvSpPr/>
          <p:nvPr/>
        </p:nvSpPr>
        <p:spPr>
          <a:xfrm rot="10800000">
            <a:off x="1042987" y="4508499"/>
            <a:ext cx="1008061" cy="504825"/>
          </a:xfrm>
          <a:custGeom>
            <a:pathLst>
              <a:path extrusionOk="0" h="21600" w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40" name="Shape 640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641" name="Shape 64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2" name="Shape 64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3" name="Shape 64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4" name="Shape 64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5" name="Shape 645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6" name="Shape 646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7" name="Shape 64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8" name="Shape 648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3" name="Shape 6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Shape 6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Shape 6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Shape 6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Shape 65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Shape 65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Shape 65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660" name="Shape 660"/>
          <p:cNvSpPr/>
          <p:nvPr/>
        </p:nvSpPr>
        <p:spPr>
          <a:xfrm>
            <a:off x="1835150" y="3573462"/>
            <a:ext cx="4897437" cy="1808161"/>
          </a:xfrm>
          <a:prstGeom prst="flowChartPunchedTape">
            <a:avLst/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1187450" y="620712"/>
            <a:ext cx="6049962" cy="2465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12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Вашему вниманию был предложен проект </a:t>
            </a:r>
            <a:r>
              <a:rPr b="0" baseline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ГБОУ СОШ №385 г.Санкт-Петербурга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«Обеспечение государственно-общественного управления образованием 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условиях реализации ФГОС»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>
            <p:ph type="title"/>
          </p:nvPr>
        </p:nvSpPr>
        <p:spPr>
          <a:xfrm>
            <a:off x="250825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6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179386" y="1125537"/>
            <a:ext cx="7772400" cy="532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7936" lvl="0" marL="261936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«…Системные изменения в школе. Этот вопрос является одним из ключевых элементов национального развития...»</a:t>
            </a:r>
          </a:p>
          <a:p>
            <a:pPr indent="-7936" lvl="0" marL="261936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«…Семья, родители должны вносить свой вклад в работу школы и стать основой школьного самоуправления. Без достойного самоуправления школа не обретет новое лицо…»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</a:t>
            </a:r>
          </a:p>
          <a:p>
            <a:pPr indent="-7936" lvl="0" marL="261936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</a:t>
            </a:r>
            <a:r>
              <a:rPr b="1" baseline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Президент РФ </a:t>
            </a:r>
            <a:r>
              <a:rPr b="1" baseline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Медведев Д.А.</a:t>
            </a:r>
          </a:p>
          <a:p>
            <a:pPr indent="-7936" lvl="0" marL="261936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Из выступления на заседании совета при президенте РФ по науке, технологии и образованию.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22" name="Shape 222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223" name="Shape 2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Shape 224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Shape 22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Shape 226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7" name="Shape 227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8" name="Shape 228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Shape 229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Shape 230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Shape 242"/>
          <p:cNvSpPr txBox="1"/>
          <p:nvPr>
            <p:ph type="title"/>
          </p:nvPr>
        </p:nvSpPr>
        <p:spPr>
          <a:xfrm>
            <a:off x="179386" y="188911"/>
            <a:ext cx="7772400" cy="954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3600" u="none" cap="small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Государственно-общественное</a:t>
            </a:r>
            <a:br>
              <a:rPr b="1" baseline="0" i="0" lang="en-US" sz="3600" u="none" cap="small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baseline="0" i="0" lang="en-US" sz="3600" u="none" cap="small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управление образованием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250825" y="1557337"/>
            <a:ext cx="7488236" cy="410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Один из видов взаимодействия государства и общества, функция которого заключается в обеспечении реализации и удовлетворения образовательных потребностей общества, семьи, отдельного гражданина.  	</a:t>
            </a:r>
          </a:p>
          <a:p>
            <a:pPr indent="45720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Управление таким взаимодействием  должно носить государственно-общественный характер, который проявляется в различных формах и при активном участии обучающихся как основных потребителей образовательных услуг.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44" name="Shape 244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245" name="Shape 24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6" name="Shape 246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Shape 24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Shape 248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Shape 249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0" name="Shape 250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1" name="Shape 251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2" name="Shape 252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Shape 257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258" name="Shape 25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Shape 25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1700211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Shape 26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644900"/>
              <a:ext cx="1187449" cy="8366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1" name="Shape 26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437062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2" name="Shape 26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Shape 26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5345112"/>
              <a:ext cx="1187449" cy="15128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Shape 26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1089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5" name="Shape 265"/>
          <p:cNvSpPr/>
          <p:nvPr/>
        </p:nvSpPr>
        <p:spPr>
          <a:xfrm>
            <a:off x="3563937" y="1052512"/>
            <a:ext cx="2520949" cy="1800225"/>
          </a:xfrm>
          <a:prstGeom prst="foldedCorner">
            <a:avLst>
              <a:gd fmla="val 16667" name="adj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работникам учреждений образования, </a:t>
            </a: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обучающимся и их родителям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предоставлено </a:t>
            </a: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право на участие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управлении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школой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66" name="Shape 266"/>
          <p:cNvSpPr/>
          <p:nvPr/>
        </p:nvSpPr>
        <p:spPr>
          <a:xfrm>
            <a:off x="827087" y="1125537"/>
            <a:ext cx="2520949" cy="1441449"/>
          </a:xfrm>
          <a:prstGeom prst="righ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РФ «Об образовании»</a:t>
            </a:r>
          </a:p>
        </p:txBody>
      </p:sp>
      <p:sp>
        <p:nvSpPr>
          <p:cNvPr id="267" name="Shape 267"/>
          <p:cNvSpPr/>
          <p:nvPr/>
        </p:nvSpPr>
        <p:spPr>
          <a:xfrm>
            <a:off x="3563937" y="3141661"/>
            <a:ext cx="3887786" cy="2376487"/>
          </a:xfrm>
          <a:prstGeom prst="foldedCorner">
            <a:avLst>
              <a:gd fmla="val 16667" name="adj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828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развить институты управления школой, призванных взять на себя определенные управленческие функции и, более того, влиять на выработку и реализацию стратегии жизнедеятельности школы, стать органом стратегического управления школой.</a:t>
            </a:r>
          </a:p>
        </p:txBody>
      </p:sp>
      <p:sp>
        <p:nvSpPr>
          <p:cNvPr id="268" name="Shape 268"/>
          <p:cNvSpPr/>
          <p:nvPr/>
        </p:nvSpPr>
        <p:spPr>
          <a:xfrm>
            <a:off x="827087" y="3284537"/>
            <a:ext cx="2520949" cy="1441449"/>
          </a:xfrm>
          <a:prstGeom prst="righ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folHlink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Задача школы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250825" y="260350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Особенности управления ГБОУ СОШ №385</a:t>
            </a:r>
            <a:r>
              <a:rPr b="0" baseline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/>
        </p:nvSpPr>
        <p:spPr>
          <a:xfrm>
            <a:off x="2700336" y="1125537"/>
            <a:ext cx="2879724" cy="1008062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задача программы развития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2124075" y="2205036"/>
            <a:ext cx="3816349" cy="1152525"/>
          </a:xfrm>
          <a:prstGeom prst="rect">
            <a:avLst/>
          </a:prstGeom>
          <a:solidFill>
            <a:schemeClr val="l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сформировать модель эффективной Школы </a:t>
            </a:r>
          </a:p>
        </p:txBody>
      </p:sp>
      <p:sp>
        <p:nvSpPr>
          <p:cNvPr id="277" name="Shape 277"/>
          <p:cNvSpPr/>
          <p:nvPr/>
        </p:nvSpPr>
        <p:spPr>
          <a:xfrm>
            <a:off x="3635375" y="3429000"/>
            <a:ext cx="792161" cy="647699"/>
          </a:xfrm>
          <a:custGeom>
            <a:pathLst>
              <a:path extrusionOk="0" h="21600" w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l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4500562" y="3573462"/>
            <a:ext cx="2663824" cy="2519361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педагогическое партнерство между школой и родителями, основанное на понимании общих целей и сотрудничестве</a:t>
            </a:r>
          </a:p>
        </p:txBody>
      </p:sp>
      <p:sp>
        <p:nvSpPr>
          <p:cNvPr id="279" name="Shape 279"/>
          <p:cNvSpPr/>
          <p:nvPr/>
        </p:nvSpPr>
        <p:spPr>
          <a:xfrm>
            <a:off x="900112" y="3573462"/>
            <a:ext cx="2662236" cy="244792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эффективное управление и поддержание инновационных педагогических практик 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250825" y="188911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Особенности управления ГБОУ СОШ №385</a:t>
            </a:r>
            <a:r>
              <a:rPr b="0" baseline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grpSp>
        <p:nvGrpSpPr>
          <p:cNvPr id="281" name="Shape 281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282" name="Shape 28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3" name="Shape 28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4" name="Shape 28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5" name="Shape 28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6" name="Shape 286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7" name="Shape 287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8" name="Shape 288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9" name="Shape 289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79386" y="0"/>
            <a:ext cx="7772400" cy="954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32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управления школой №385</a:t>
            </a:r>
            <a:r>
              <a:rPr b="1" baseline="0" i="0" lang="en-US" sz="4400" u="none" cap="small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0" y="1268412"/>
            <a:ext cx="7772400" cy="3960811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355600" lvl="0" marL="2667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принципы управления школой:</a:t>
            </a:r>
          </a:p>
          <a:p>
            <a:pPr indent="355600" lvl="0" marL="2667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 законности</a:t>
            </a:r>
          </a:p>
          <a:p>
            <a:pPr indent="355600" lvl="0" marL="2667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 открытости и гласности</a:t>
            </a:r>
          </a:p>
          <a:p>
            <a:pPr indent="355600" lvl="0" marL="2667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Принципом доступности и равноправия</a:t>
            </a:r>
          </a:p>
          <a:p>
            <a:pPr indent="355600" lvl="0" marL="2667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 публичности</a:t>
            </a:r>
          </a:p>
          <a:p>
            <a:pPr indent="355600" lvl="0" marL="2667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 ответственности</a:t>
            </a:r>
          </a:p>
        </p:txBody>
      </p:sp>
      <p:grpSp>
        <p:nvGrpSpPr>
          <p:cNvPr id="297" name="Shape 297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298" name="Shape 29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9" name="Shape 29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0" name="Shape 30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1" name="Shape 30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2" name="Shape 30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3" name="Shape 30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4" name="Shape 30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5" name="Shape 305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управления школой [ГОУШ] №385.</a:t>
            </a:r>
          </a:p>
        </p:txBody>
      </p:sp>
      <p:grpSp>
        <p:nvGrpSpPr>
          <p:cNvPr id="312" name="Shape 312"/>
          <p:cNvGrpSpPr/>
          <p:nvPr/>
        </p:nvGrpSpPr>
        <p:grpSpPr>
          <a:xfrm>
            <a:off x="0" y="2924174"/>
            <a:ext cx="7705724" cy="3095625"/>
            <a:chOff x="250824" y="1989136"/>
            <a:chExt cx="7705724" cy="3095625"/>
          </a:xfrm>
        </p:grpSpPr>
        <p:sp>
          <p:nvSpPr>
            <p:cNvPr id="313" name="Shape 313"/>
            <p:cNvSpPr/>
            <p:nvPr/>
          </p:nvSpPr>
          <p:spPr>
            <a:xfrm>
              <a:off x="3348037" y="1989136"/>
              <a:ext cx="1617662" cy="677861"/>
            </a:xfrm>
            <a:prstGeom prst="ellipse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baseline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Директор</a:t>
              </a:r>
            </a:p>
          </p:txBody>
        </p:sp>
        <p:sp>
          <p:nvSpPr>
            <p:cNvPr id="314" name="Shape 314"/>
            <p:cNvSpPr txBox="1"/>
            <p:nvPr/>
          </p:nvSpPr>
          <p:spPr>
            <a:xfrm>
              <a:off x="512762" y="3005136"/>
              <a:ext cx="5859461" cy="677861"/>
            </a:xfrm>
            <a:prstGeom prst="rect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/>
            </a:p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baseline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Координационный совет школы</a:t>
              </a:r>
            </a:p>
          </p:txBody>
        </p:sp>
        <p:sp>
          <p:nvSpPr>
            <p:cNvPr id="315" name="Shape 315"/>
            <p:cNvSpPr/>
            <p:nvPr/>
          </p:nvSpPr>
          <p:spPr>
            <a:xfrm>
              <a:off x="6362700" y="3683000"/>
              <a:ext cx="1522412" cy="1401762"/>
            </a:xfrm>
            <a:prstGeom prst="ellipse">
              <a:avLst/>
            </a:prstGeom>
            <a:solidFill>
              <a:srgbClr val="FFFF99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baseline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совет учащихся (ученический парламент)</a:t>
              </a:r>
            </a:p>
          </p:txBody>
        </p:sp>
        <p:grpSp>
          <p:nvGrpSpPr>
            <p:cNvPr id="316" name="Shape 316"/>
            <p:cNvGrpSpPr/>
            <p:nvPr/>
          </p:nvGrpSpPr>
          <p:grpSpPr>
            <a:xfrm>
              <a:off x="250824" y="3683000"/>
              <a:ext cx="5937249" cy="1015999"/>
              <a:chOff x="1514475" y="5903912"/>
              <a:chExt cx="19431000" cy="1714499"/>
            </a:xfrm>
          </p:grpSpPr>
          <p:sp>
            <p:nvSpPr>
              <p:cNvPr id="317" name="Shape 317"/>
              <p:cNvSpPr/>
              <p:nvPr/>
            </p:nvSpPr>
            <p:spPr>
              <a:xfrm>
                <a:off x="1514475" y="6189662"/>
                <a:ext cx="4572000" cy="1428749"/>
              </a:xfrm>
              <a:prstGeom prst="ellipse">
                <a:avLst/>
              </a:prstGeom>
              <a:solidFill>
                <a:srgbClr val="FFFFFF"/>
              </a:solidFill>
              <a:ln cap="rnd" cmpd="sng" w="9525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baseline="0" i="0" lang="en-US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Попечительский совет</a:t>
                </a:r>
              </a:p>
            </p:txBody>
          </p:sp>
          <p:grpSp>
            <p:nvGrpSpPr>
              <p:cNvPr id="318" name="Shape 318"/>
              <p:cNvGrpSpPr/>
              <p:nvPr/>
            </p:nvGrpSpPr>
            <p:grpSpPr>
              <a:xfrm>
                <a:off x="5800725" y="5903912"/>
                <a:ext cx="15144750" cy="1714499"/>
                <a:chOff x="5800725" y="5903912"/>
                <a:chExt cx="15144750" cy="1714499"/>
              </a:xfrm>
            </p:grpSpPr>
            <p:sp>
              <p:nvSpPr>
                <p:cNvPr id="319" name="Shape 319"/>
                <p:cNvSpPr/>
                <p:nvPr/>
              </p:nvSpPr>
              <p:spPr>
                <a:xfrm>
                  <a:off x="6943725" y="6189662"/>
                  <a:ext cx="3143249" cy="1428749"/>
                </a:xfrm>
                <a:prstGeom prst="ellipse">
                  <a:avLst/>
                </a:prstGeom>
                <a:solidFill>
                  <a:srgbClr val="FFFFFF"/>
                </a:solidFill>
                <a:ln cap="rnd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baseline="0" i="0" lang="en-US" sz="12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Совет ОУ</a:t>
                  </a:r>
                </a:p>
              </p:txBody>
            </p:sp>
            <p:sp>
              <p:nvSpPr>
                <p:cNvPr id="320" name="Shape 320"/>
                <p:cNvSpPr/>
                <p:nvPr/>
              </p:nvSpPr>
              <p:spPr>
                <a:xfrm>
                  <a:off x="10944225" y="6189662"/>
                  <a:ext cx="5143499" cy="1428749"/>
                </a:xfrm>
                <a:prstGeom prst="ellipse">
                  <a:avLst/>
                </a:prstGeom>
                <a:solidFill>
                  <a:srgbClr val="FFFFFF"/>
                </a:solidFill>
                <a:ln cap="rnd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baseline="0" i="0" lang="en-US" sz="12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Административный совет</a:t>
                  </a:r>
                </a:p>
              </p:txBody>
            </p:sp>
            <p:sp>
              <p:nvSpPr>
                <p:cNvPr id="321" name="Shape 321"/>
                <p:cNvSpPr/>
                <p:nvPr/>
              </p:nvSpPr>
              <p:spPr>
                <a:xfrm>
                  <a:off x="16659225" y="6189662"/>
                  <a:ext cx="4286250" cy="1428749"/>
                </a:xfrm>
                <a:prstGeom prst="ellipse">
                  <a:avLst/>
                </a:prstGeom>
                <a:solidFill>
                  <a:srgbClr val="FFFFFF"/>
                </a:solidFill>
                <a:ln cap="rnd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baseline="0" i="0" lang="en-US" sz="12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Педагогический совет</a:t>
                  </a:r>
                </a:p>
              </p:txBody>
            </p:sp>
            <p:sp>
              <p:nvSpPr>
                <p:cNvPr id="322" name="Shape 322"/>
                <p:cNvSpPr/>
                <p:nvPr/>
              </p:nvSpPr>
              <p:spPr>
                <a:xfrm>
                  <a:off x="5800725" y="5903912"/>
                  <a:ext cx="1428749" cy="857249"/>
                </a:xfrm>
                <a:custGeom>
                  <a:pathLst>
                    <a:path extrusionOk="0" h="21600" w="21600">
                      <a:moveTo>
                        <a:pt x="10800" y="0"/>
                      </a:moveTo>
                      <a:lnTo>
                        <a:pt x="6480" y="6171"/>
                      </a:lnTo>
                      <a:lnTo>
                        <a:pt x="8640" y="6171"/>
                      </a:lnTo>
                      <a:lnTo>
                        <a:pt x="8640" y="12343"/>
                      </a:lnTo>
                      <a:lnTo>
                        <a:pt x="4320" y="12343"/>
                      </a:lnTo>
                      <a:lnTo>
                        <a:pt x="4320" y="9257"/>
                      </a:lnTo>
                      <a:lnTo>
                        <a:pt x="0" y="15429"/>
                      </a:lnTo>
                      <a:lnTo>
                        <a:pt x="4320" y="21600"/>
                      </a:lnTo>
                      <a:lnTo>
                        <a:pt x="4320" y="18514"/>
                      </a:lnTo>
                      <a:lnTo>
                        <a:pt x="17280" y="18514"/>
                      </a:lnTo>
                      <a:lnTo>
                        <a:pt x="17280" y="21600"/>
                      </a:lnTo>
                      <a:lnTo>
                        <a:pt x="21600" y="15429"/>
                      </a:lnTo>
                      <a:lnTo>
                        <a:pt x="17280" y="9257"/>
                      </a:lnTo>
                      <a:lnTo>
                        <a:pt x="17280" y="12343"/>
                      </a:lnTo>
                      <a:lnTo>
                        <a:pt x="12960" y="12343"/>
                      </a:lnTo>
                      <a:lnTo>
                        <a:pt x="12960" y="6171"/>
                      </a:lnTo>
                      <a:lnTo>
                        <a:pt x="15120" y="61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cap="rnd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3" name="Shape 323"/>
                <p:cNvSpPr/>
                <p:nvPr/>
              </p:nvSpPr>
              <p:spPr>
                <a:xfrm>
                  <a:off x="9801225" y="5903912"/>
                  <a:ext cx="1428749" cy="857249"/>
                </a:xfrm>
                <a:custGeom>
                  <a:pathLst>
                    <a:path extrusionOk="0" h="21600" w="21600">
                      <a:moveTo>
                        <a:pt x="10800" y="0"/>
                      </a:moveTo>
                      <a:lnTo>
                        <a:pt x="6480" y="6171"/>
                      </a:lnTo>
                      <a:lnTo>
                        <a:pt x="8640" y="6171"/>
                      </a:lnTo>
                      <a:lnTo>
                        <a:pt x="8640" y="12343"/>
                      </a:lnTo>
                      <a:lnTo>
                        <a:pt x="4320" y="12343"/>
                      </a:lnTo>
                      <a:lnTo>
                        <a:pt x="4320" y="9257"/>
                      </a:lnTo>
                      <a:lnTo>
                        <a:pt x="0" y="15429"/>
                      </a:lnTo>
                      <a:lnTo>
                        <a:pt x="4320" y="21600"/>
                      </a:lnTo>
                      <a:lnTo>
                        <a:pt x="4320" y="18514"/>
                      </a:lnTo>
                      <a:lnTo>
                        <a:pt x="17280" y="18514"/>
                      </a:lnTo>
                      <a:lnTo>
                        <a:pt x="17280" y="21600"/>
                      </a:lnTo>
                      <a:lnTo>
                        <a:pt x="21600" y="15429"/>
                      </a:lnTo>
                      <a:lnTo>
                        <a:pt x="17280" y="9257"/>
                      </a:lnTo>
                      <a:lnTo>
                        <a:pt x="17280" y="12343"/>
                      </a:lnTo>
                      <a:lnTo>
                        <a:pt x="12960" y="12343"/>
                      </a:lnTo>
                      <a:lnTo>
                        <a:pt x="12960" y="6171"/>
                      </a:lnTo>
                      <a:lnTo>
                        <a:pt x="15120" y="61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cap="rnd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4" name="Shape 324"/>
                <p:cNvSpPr/>
                <p:nvPr/>
              </p:nvSpPr>
              <p:spPr>
                <a:xfrm>
                  <a:off x="15801975" y="5903912"/>
                  <a:ext cx="1428749" cy="857249"/>
                </a:xfrm>
                <a:custGeom>
                  <a:pathLst>
                    <a:path extrusionOk="0" h="21600" w="21600">
                      <a:moveTo>
                        <a:pt x="10800" y="0"/>
                      </a:moveTo>
                      <a:lnTo>
                        <a:pt x="6480" y="6171"/>
                      </a:lnTo>
                      <a:lnTo>
                        <a:pt x="8640" y="6171"/>
                      </a:lnTo>
                      <a:lnTo>
                        <a:pt x="8640" y="12343"/>
                      </a:lnTo>
                      <a:lnTo>
                        <a:pt x="4320" y="12343"/>
                      </a:lnTo>
                      <a:lnTo>
                        <a:pt x="4320" y="9257"/>
                      </a:lnTo>
                      <a:lnTo>
                        <a:pt x="0" y="15429"/>
                      </a:lnTo>
                      <a:lnTo>
                        <a:pt x="4320" y="21600"/>
                      </a:lnTo>
                      <a:lnTo>
                        <a:pt x="4320" y="18514"/>
                      </a:lnTo>
                      <a:lnTo>
                        <a:pt x="17280" y="18514"/>
                      </a:lnTo>
                      <a:lnTo>
                        <a:pt x="17280" y="21600"/>
                      </a:lnTo>
                      <a:lnTo>
                        <a:pt x="21600" y="15429"/>
                      </a:lnTo>
                      <a:lnTo>
                        <a:pt x="17280" y="9257"/>
                      </a:lnTo>
                      <a:lnTo>
                        <a:pt x="17280" y="12343"/>
                      </a:lnTo>
                      <a:lnTo>
                        <a:pt x="12960" y="12343"/>
                      </a:lnTo>
                      <a:lnTo>
                        <a:pt x="12960" y="6171"/>
                      </a:lnTo>
                      <a:lnTo>
                        <a:pt x="15120" y="61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cap="rnd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>
                    <a:spcBef>
                      <a:spcPts val="0"/>
                    </a:spcBef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325" name="Shape 325"/>
            <p:cNvSpPr/>
            <p:nvPr/>
          </p:nvSpPr>
          <p:spPr>
            <a:xfrm>
              <a:off x="6013450" y="3683000"/>
              <a:ext cx="436561" cy="508000"/>
            </a:xfrm>
            <a:custGeom>
              <a:pathLst>
                <a:path extrusionOk="0" h="21600" w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close/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4179887" y="2667000"/>
              <a:ext cx="87311" cy="338136"/>
            </a:xfrm>
            <a:prstGeom prst="upDownArrow">
              <a:avLst>
                <a:gd fmla="val 50000" name="adj1"/>
                <a:gd fmla="val 50000" name="adj2"/>
              </a:avLst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7" name="Shape 327"/>
            <p:cNvSpPr txBox="1"/>
            <p:nvPr/>
          </p:nvSpPr>
          <p:spPr>
            <a:xfrm>
              <a:off x="6516687" y="3005136"/>
              <a:ext cx="1439862" cy="677861"/>
            </a:xfrm>
            <a:prstGeom prst="rect">
              <a:avLst/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baseline="0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Заместитель директора по ВР</a:t>
              </a:r>
            </a:p>
          </p:txBody>
        </p:sp>
        <p:sp>
          <p:nvSpPr>
            <p:cNvPr id="328" name="Shape 328"/>
            <p:cNvSpPr/>
            <p:nvPr/>
          </p:nvSpPr>
          <p:spPr>
            <a:xfrm rot="600000">
              <a:off x="4878386" y="2497137"/>
              <a:ext cx="2095499" cy="169862"/>
            </a:xfrm>
            <a:prstGeom prst="leftRightArrow">
              <a:avLst>
                <a:gd fmla="val 50000" name="adj1"/>
                <a:gd fmla="val 50000" name="adj2"/>
              </a:avLst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6886575" y="3513137"/>
              <a:ext cx="87311" cy="339724"/>
            </a:xfrm>
            <a:prstGeom prst="upDownArrow">
              <a:avLst>
                <a:gd fmla="val 50000" name="adj1"/>
                <a:gd fmla="val 50000" name="adj2"/>
              </a:avLst>
            </a:pr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0" name="Shape 330"/>
          <p:cNvGrpSpPr/>
          <p:nvPr/>
        </p:nvGrpSpPr>
        <p:grpSpPr>
          <a:xfrm>
            <a:off x="7956550" y="0"/>
            <a:ext cx="1187450" cy="6857999"/>
            <a:chOff x="7956550" y="0"/>
            <a:chExt cx="1187450" cy="6857999"/>
          </a:xfrm>
        </p:grpSpPr>
        <p:pic>
          <p:nvPicPr>
            <p:cNvPr id="331" name="Shape 33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956550" y="836612"/>
              <a:ext cx="1187450" cy="93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2" name="Shape 33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56550" y="6165850"/>
              <a:ext cx="1187449" cy="69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3" name="Shape 33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56550" y="34290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4" name="Shape 33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956550" y="4292600"/>
              <a:ext cx="1187449" cy="1008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5" name="Shape 335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956550" y="1700211"/>
              <a:ext cx="1187449" cy="89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6" name="Shape 336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956550" y="2565400"/>
              <a:ext cx="1187449" cy="890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" name="Shape 33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956550" y="5300662"/>
              <a:ext cx="1187450" cy="890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8" name="Shape 338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7956550" y="0"/>
              <a:ext cx="1187450" cy="8683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 rot="1260000">
            <a:off x="4500562" y="549274"/>
            <a:ext cx="1368425" cy="576262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 txBox="1"/>
          <p:nvPr/>
        </p:nvSpPr>
        <p:spPr>
          <a:xfrm>
            <a:off x="250825" y="765175"/>
            <a:ext cx="4537074" cy="4248149"/>
          </a:xfrm>
          <a:prstGeom prst="rect">
            <a:avLst/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Управление школой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6550" y="0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6550" y="1700211"/>
            <a:ext cx="1187450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Shape 3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550" y="3644900"/>
            <a:ext cx="1187449" cy="83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Shape 3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6550" y="4437062"/>
            <a:ext cx="1187449" cy="8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Shape 3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6550" y="836612"/>
            <a:ext cx="1187450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56550" y="5345112"/>
            <a:ext cx="1187449" cy="1512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Shape 35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56550" y="2565400"/>
            <a:ext cx="1187449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Shape 354"/>
          <p:cNvSpPr txBox="1"/>
          <p:nvPr>
            <p:ph type="title"/>
          </p:nvPr>
        </p:nvSpPr>
        <p:spPr>
          <a:xfrm>
            <a:off x="0" y="0"/>
            <a:ext cx="4859336" cy="692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Гипотеза</a:t>
            </a:r>
            <a:r>
              <a:rPr b="0" baseline="0" i="1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проекта</a:t>
            </a:r>
          </a:p>
        </p:txBody>
      </p:sp>
      <p:sp>
        <p:nvSpPr>
          <p:cNvPr id="355" name="Shape 355"/>
          <p:cNvSpPr/>
          <p:nvPr/>
        </p:nvSpPr>
        <p:spPr>
          <a:xfrm>
            <a:off x="2524125" y="1196975"/>
            <a:ext cx="2036762" cy="1951037"/>
          </a:xfrm>
          <a:custGeom>
            <a:pathLst>
              <a:path extrusionOk="0" h="21678" w="21653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BE7D"/>
          </a:solidFill>
          <a:ln cap="rnd" cmpd="sng" w="2857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Родители</a:t>
            </a:r>
          </a:p>
        </p:txBody>
      </p:sp>
      <p:sp>
        <p:nvSpPr>
          <p:cNvPr id="356" name="Shape 356"/>
          <p:cNvSpPr/>
          <p:nvPr/>
        </p:nvSpPr>
        <p:spPr>
          <a:xfrm>
            <a:off x="1931986" y="2617786"/>
            <a:ext cx="3251199" cy="1777999"/>
          </a:xfrm>
          <a:custGeom>
            <a:pathLst>
              <a:path extrusionOk="0" h="21600" w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FFCC"/>
          </a:solidFill>
          <a:ln cap="rnd" cmpd="sng" w="2857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Ответственное взаимодействие</a:t>
            </a:r>
          </a:p>
        </p:txBody>
      </p:sp>
      <p:sp>
        <p:nvSpPr>
          <p:cNvPr id="357" name="Shape 357"/>
          <p:cNvSpPr/>
          <p:nvPr/>
        </p:nvSpPr>
        <p:spPr>
          <a:xfrm>
            <a:off x="673100" y="2597150"/>
            <a:ext cx="1960562" cy="2271712"/>
          </a:xfrm>
          <a:custGeom>
            <a:pathLst>
              <a:path extrusionOk="0" h="21666" w="21618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D8EBB3"/>
          </a:solidFill>
          <a:ln cap="rnd" cmpd="sng" w="2857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педагогический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коллек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тив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58" name="Shape 358"/>
          <p:cNvSpPr/>
          <p:nvPr/>
        </p:nvSpPr>
        <p:spPr>
          <a:xfrm>
            <a:off x="0" y="1787525"/>
            <a:ext cx="3292474" cy="1354137"/>
          </a:xfrm>
          <a:custGeom>
            <a:pathLst>
              <a:path extrusionOk="0" h="21730" w="21645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CCCCFF"/>
          </a:solidFill>
          <a:ln cap="rnd" cmpd="sng" w="2857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Учащиеся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5580062" y="1628775"/>
            <a:ext cx="20875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 txBox="1"/>
          <p:nvPr/>
        </p:nvSpPr>
        <p:spPr>
          <a:xfrm>
            <a:off x="5219700" y="1268412"/>
            <a:ext cx="2592387" cy="3122611"/>
          </a:xfrm>
          <a:prstGeom prst="rect">
            <a:avLst/>
          </a:prstGeom>
          <a:solidFill>
            <a:schemeClr val="folHlink">
              <a:alpha val="98431"/>
            </a:schemeClr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88900" lvl="0" marL="0" marR="0" rtl="0" algn="l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Повысится 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удовлетворенность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учащихся и родителей как основных заказчиков образовательных услуг </a:t>
            </a:r>
          </a:p>
          <a:p>
            <a:pPr indent="88900" lvl="0" marL="0" marR="0" rtl="0" algn="l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Поднимется 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престиж и статус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образовательного учреждения в обществе.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395287" y="5157787"/>
            <a:ext cx="72009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9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и чем обеспечить ГОУ школы, чтоб управление школой было эффективное, открытое, и как следствие, повысилось качество образования?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1_TS001069064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8E2"/>
      </a:accent3>
      <a:accent4>
        <a:srgbClr val="92D0A4"/>
      </a:accent4>
      <a:accent5>
        <a:srgbClr val="BDAB71"/>
      </a:accent5>
      <a:accent6>
        <a:srgbClr val="FFF8E2"/>
      </a:accent6>
      <a:hlink>
        <a:srgbClr val="FF9999"/>
      </a:hlink>
      <a:folHlink>
        <a:srgbClr val="E5DF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TS001069064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8E2"/>
      </a:accent3>
      <a:accent4>
        <a:srgbClr val="92D0A4"/>
      </a:accent4>
      <a:accent5>
        <a:srgbClr val="BDAB71"/>
      </a:accent5>
      <a:accent6>
        <a:srgbClr val="FFF8E2"/>
      </a:accent6>
      <a:hlink>
        <a:srgbClr val="FF9999"/>
      </a:hlink>
      <a:folHlink>
        <a:srgbClr val="E5DF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